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0" r:id="rId2"/>
    <p:sldId id="279" r:id="rId3"/>
    <p:sldId id="276" r:id="rId4"/>
    <p:sldId id="282" r:id="rId5"/>
    <p:sldId id="258" r:id="rId6"/>
    <p:sldId id="264" r:id="rId7"/>
    <p:sldId id="269" r:id="rId8"/>
    <p:sldId id="271" r:id="rId9"/>
    <p:sldId id="268" r:id="rId10"/>
    <p:sldId id="267" r:id="rId11"/>
    <p:sldId id="275" r:id="rId12"/>
    <p:sldId id="273" r:id="rId13"/>
    <p:sldId id="285" r:id="rId14"/>
    <p:sldId id="287"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F242"/>
    <a:srgbClr val="27F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4C8B9-FB5D-45E2-8352-4EBDB09E96C2}" v="68" dt="2025-05-05T13:25:54.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314" autoAdjust="0"/>
  </p:normalViewPr>
  <p:slideViewPr>
    <p:cSldViewPr snapToGrid="0">
      <p:cViewPr varScale="1">
        <p:scale>
          <a:sx n="52" d="100"/>
          <a:sy n="52" d="100"/>
        </p:scale>
        <p:origin x="109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FF21D-0863-475E-9E85-3168C6F1233A}"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6D587-FE20-4123-BAC0-CF263093B636}" type="slidenum">
              <a:rPr lang="en-US" smtClean="0"/>
              <a:t>‹#›</a:t>
            </a:fld>
            <a:endParaRPr lang="en-US"/>
          </a:p>
        </p:txBody>
      </p:sp>
    </p:spTree>
    <p:extLst>
      <p:ext uri="{BB962C8B-B14F-4D97-AF65-F5344CB8AC3E}">
        <p14:creationId xmlns:p14="http://schemas.microsoft.com/office/powerpoint/2010/main" val="1175205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222222"/>
                </a:solidFill>
                <a:effectLst/>
                <a:latin typeface="Arial" panose="020B0604020202020204" pitchFamily="34" charset="0"/>
              </a:rPr>
              <a:t>Cause severe damages in berries: Raspberry, strawberry, grapes</a:t>
            </a:r>
          </a:p>
          <a:p>
            <a:r>
              <a:rPr lang="en-US" sz="1000" b="0" i="0" dirty="0">
                <a:solidFill>
                  <a:srgbClr val="222222"/>
                </a:solidFill>
                <a:effectLst/>
                <a:latin typeface="Arial" panose="020B0604020202020204" pitchFamily="34" charset="0"/>
              </a:rPr>
              <a:t>SWD Laying egg in ripening fruits still on plants (serrated/saw like ovipositor) V/S to D-</a:t>
            </a:r>
            <a:r>
              <a:rPr lang="en-US" sz="1000" b="0" i="0" dirty="0" err="1">
                <a:solidFill>
                  <a:srgbClr val="222222"/>
                </a:solidFill>
                <a:effectLst/>
                <a:latin typeface="Arial" panose="020B0604020202020204" pitchFamily="34" charset="0"/>
              </a:rPr>
              <a:t>Mels</a:t>
            </a:r>
            <a:r>
              <a:rPr lang="en-US" sz="1000" b="0" i="0" dirty="0">
                <a:solidFill>
                  <a:srgbClr val="222222"/>
                </a:solidFill>
                <a:effectLst/>
                <a:latin typeface="Arial" panose="020B0604020202020204" pitchFamily="34" charset="0"/>
              </a:rPr>
              <a:t> lay eggs overripe, fermenting on the ground.</a:t>
            </a:r>
          </a:p>
          <a:p>
            <a:r>
              <a:rPr lang="en-US" sz="1000" b="0" i="0" dirty="0">
                <a:solidFill>
                  <a:srgbClr val="222222"/>
                </a:solidFill>
                <a:effectLst/>
                <a:latin typeface="Arial" panose="020B0604020202020204" pitchFamily="34" charset="0"/>
              </a:rPr>
              <a:t>Larve feed and pupae inside the fruits </a:t>
            </a:r>
          </a:p>
          <a:p>
            <a:r>
              <a:rPr lang="en-US" sz="1000" b="0" i="0" dirty="0">
                <a:solidFill>
                  <a:srgbClr val="222222"/>
                </a:solidFill>
                <a:effectLst/>
                <a:latin typeface="Arial" panose="020B0604020202020204" pitchFamily="34" charset="0"/>
              </a:rPr>
              <a:t>Full life cycle of 8-10 days: </a:t>
            </a:r>
            <a:r>
              <a:rPr lang="en-US" sz="1000" b="0" i="0" dirty="0" err="1">
                <a:solidFill>
                  <a:srgbClr val="222222"/>
                </a:solidFill>
                <a:effectLst/>
                <a:latin typeface="Arial" panose="020B0604020202020204" pitchFamily="34" charset="0"/>
              </a:rPr>
              <a:t>Multivoline</a:t>
            </a:r>
            <a:endParaRPr lang="en-US" sz="1000" b="0" i="0" dirty="0">
              <a:solidFill>
                <a:srgbClr val="222222"/>
              </a:solidFill>
              <a:effectLst/>
              <a:latin typeface="Arial" panose="020B0604020202020204" pitchFamily="34" charset="0"/>
            </a:endParaRPr>
          </a:p>
          <a:p>
            <a:r>
              <a:rPr lang="en-US" sz="1000" b="0" i="0" dirty="0">
                <a:solidFill>
                  <a:srgbClr val="222222"/>
                </a:solidFill>
                <a:effectLst/>
                <a:latin typeface="Arial" panose="020B0604020202020204" pitchFamily="34" charset="0"/>
              </a:rPr>
              <a:t>Increase spread of microbes (rot-sour grapes).</a:t>
            </a:r>
          </a:p>
          <a:p>
            <a:r>
              <a:rPr lang="en-US" sz="1000" b="0" i="0" dirty="0">
                <a:solidFill>
                  <a:srgbClr val="222222"/>
                </a:solidFill>
                <a:effectLst/>
                <a:latin typeface="Arial" panose="020B0604020202020204" pitchFamily="34" charset="0"/>
              </a:rPr>
              <a:t>Secondary damage by </a:t>
            </a:r>
            <a:r>
              <a:rPr lang="en-US" sz="1000" b="0" i="0" dirty="0" err="1">
                <a:solidFill>
                  <a:srgbClr val="222222"/>
                </a:solidFill>
                <a:effectLst/>
                <a:latin typeface="Arial" panose="020B0604020202020204" pitchFamily="34" charset="0"/>
              </a:rPr>
              <a:t>mould</a:t>
            </a:r>
            <a:r>
              <a:rPr lang="en-US" sz="1000" b="0" i="0" dirty="0">
                <a:solidFill>
                  <a:srgbClr val="222222"/>
                </a:solidFill>
                <a:effectLst/>
                <a:latin typeface="Arial" panose="020B0604020202020204" pitchFamily="34" charset="0"/>
              </a:rPr>
              <a:t> and other microbes</a:t>
            </a:r>
            <a:endParaRPr lang="en-US" sz="1000" dirty="0"/>
          </a:p>
        </p:txBody>
      </p:sp>
      <p:sp>
        <p:nvSpPr>
          <p:cNvPr id="4" name="Slide Number Placeholder 3"/>
          <p:cNvSpPr>
            <a:spLocks noGrp="1"/>
          </p:cNvSpPr>
          <p:nvPr>
            <p:ph type="sldNum" sz="quarter" idx="5"/>
          </p:nvPr>
        </p:nvSpPr>
        <p:spPr/>
        <p:txBody>
          <a:bodyPr/>
          <a:lstStyle/>
          <a:p>
            <a:fld id="{BB16D587-FE20-4123-BAC0-CF263093B636}" type="slidenum">
              <a:rPr lang="en-US" smtClean="0"/>
              <a:t>1</a:t>
            </a:fld>
            <a:endParaRPr lang="en-US"/>
          </a:p>
        </p:txBody>
      </p:sp>
    </p:spTree>
    <p:extLst>
      <p:ext uri="{BB962C8B-B14F-4D97-AF65-F5344CB8AC3E}">
        <p14:creationId xmlns:p14="http://schemas.microsoft.com/office/powerpoint/2010/main" val="217683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6D587-FE20-4123-BAC0-CF263093B636}" type="slidenum">
              <a:rPr lang="en-US" smtClean="0"/>
              <a:t>15</a:t>
            </a:fld>
            <a:endParaRPr lang="en-US"/>
          </a:p>
        </p:txBody>
      </p:sp>
    </p:spTree>
    <p:extLst>
      <p:ext uri="{BB962C8B-B14F-4D97-AF65-F5344CB8AC3E}">
        <p14:creationId xmlns:p14="http://schemas.microsoft.com/office/powerpoint/2010/main" val="384314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Cues are detected by receptors in the antennae of insects</a:t>
            </a:r>
          </a:p>
          <a:p>
            <a:r>
              <a:rPr lang="en-US" dirty="0"/>
              <a:t>Pheromone are important cues for egg laying in females, </a:t>
            </a:r>
          </a:p>
          <a:p>
            <a:r>
              <a:rPr lang="en-US" b="0" i="0" dirty="0">
                <a:solidFill>
                  <a:srgbClr val="212121"/>
                </a:solidFill>
                <a:effectLst/>
                <a:latin typeface="Noto Serif" panose="020F0502020204030204" pitchFamily="18" charset="0"/>
              </a:rPr>
              <a:t>male specific pheromone cis-vaccenyl acetate (</a:t>
            </a:r>
            <a:r>
              <a:rPr lang="en-US" b="0" i="0" dirty="0" err="1">
                <a:solidFill>
                  <a:srgbClr val="212121"/>
                </a:solidFill>
                <a:effectLst/>
                <a:latin typeface="Noto Serif" panose="020F0502020204030204" pitchFamily="18" charset="0"/>
              </a:rPr>
              <a:t>cVA</a:t>
            </a:r>
            <a:r>
              <a:rPr lang="en-US" b="0" i="0" dirty="0">
                <a:solidFill>
                  <a:srgbClr val="212121"/>
                </a:solidFill>
                <a:effectLst/>
                <a:latin typeface="Noto Serif" panose="020F0502020204030204" pitchFamily="18" charset="0"/>
              </a:rPr>
              <a:t>) implicated as the key aggregation pheromone that attracts both males and females (gather in groups to feed/breed)</a:t>
            </a:r>
          </a:p>
          <a:p>
            <a:r>
              <a:rPr lang="en-US" b="0" i="0" dirty="0">
                <a:solidFill>
                  <a:srgbClr val="212121"/>
                </a:solidFill>
                <a:effectLst/>
                <a:latin typeface="Noto Serif" panose="020F0502020204030204" pitchFamily="18" charset="0"/>
              </a:rPr>
              <a:t>Enzymatic degradation leads to signal transduction</a:t>
            </a:r>
          </a:p>
          <a:p>
            <a:r>
              <a:rPr lang="en-US" dirty="0"/>
              <a:t>Odorant-degrading enzymes (ODEs)</a:t>
            </a:r>
            <a:r>
              <a:rPr lang="en-US" b="0" i="0" dirty="0">
                <a:solidFill>
                  <a:srgbClr val="212121"/>
                </a:solidFill>
                <a:effectLst/>
                <a:latin typeface="Noto Serif" panose="020F0502020204030204" pitchFamily="18" charset="0"/>
              </a:rPr>
              <a:t> -</a:t>
            </a:r>
            <a:r>
              <a:rPr lang="en-US" dirty="0"/>
              <a:t> act in signal inactivation</a:t>
            </a:r>
          </a:p>
          <a:p>
            <a:r>
              <a:rPr lang="en-US" dirty="0"/>
              <a:t>Odorant-binding proteins (OBPs) - contribute to the sensitivity of the olfactory system by transporting odorants through the sensillar lymph</a:t>
            </a:r>
          </a:p>
        </p:txBody>
      </p:sp>
      <p:sp>
        <p:nvSpPr>
          <p:cNvPr id="4" name="Slide Number Placeholder 3"/>
          <p:cNvSpPr>
            <a:spLocks noGrp="1"/>
          </p:cNvSpPr>
          <p:nvPr>
            <p:ph type="sldNum" sz="quarter" idx="5"/>
          </p:nvPr>
        </p:nvSpPr>
        <p:spPr/>
        <p:txBody>
          <a:bodyPr/>
          <a:lstStyle/>
          <a:p>
            <a:fld id="{BB16D587-FE20-4123-BAC0-CF263093B636}" type="slidenum">
              <a:rPr lang="en-US" smtClean="0"/>
              <a:t>2</a:t>
            </a:fld>
            <a:endParaRPr lang="en-US"/>
          </a:p>
        </p:txBody>
      </p:sp>
    </p:spTree>
    <p:extLst>
      <p:ext uri="{BB962C8B-B14F-4D97-AF65-F5344CB8AC3E}">
        <p14:creationId xmlns:p14="http://schemas.microsoft.com/office/powerpoint/2010/main" val="195417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B8F9-AD4C-68CC-9D16-375884C9C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96AD-8BA5-CC36-6E98-785EA0D85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E8A2A-C4D1-B725-53AB-59758D872175}"/>
              </a:ext>
            </a:extLst>
          </p:cNvPr>
          <p:cNvSpPr>
            <a:spLocks noGrp="1"/>
          </p:cNvSpPr>
          <p:nvPr>
            <p:ph type="body" idx="1"/>
          </p:nvPr>
        </p:nvSpPr>
        <p:spPr/>
        <p:txBody>
          <a:bodyPr/>
          <a:lstStyle/>
          <a:p>
            <a:r>
              <a:rPr lang="en-US" dirty="0"/>
              <a:t>RNAi pesticides work by silencing essential genes in target organisms, disrupting vital biological functions and leading to mortality. </a:t>
            </a:r>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Double-stranded RNAs (</a:t>
            </a:r>
            <a:r>
              <a:rPr lang="en-US" b="0" i="0" dirty="0" err="1">
                <a:solidFill>
                  <a:srgbClr val="222222"/>
                </a:solidFill>
                <a:effectLst/>
                <a:latin typeface="Arial" panose="020B0604020202020204" pitchFamily="34" charset="0"/>
              </a:rPr>
              <a:t>dsRNAs</a:t>
            </a:r>
            <a:r>
              <a:rPr lang="en-US" b="0" i="0" dirty="0">
                <a:solidFill>
                  <a:srgbClr val="222222"/>
                </a:solidFill>
                <a:effectLst/>
                <a:latin typeface="Arial" panose="020B0604020202020204" pitchFamily="34" charset="0"/>
              </a:rPr>
              <a:t>) delivered via microinjection, ingestion, or soaking</a:t>
            </a:r>
          </a:p>
          <a:p>
            <a:r>
              <a:rPr lang="en-US" b="0" i="0" dirty="0">
                <a:solidFill>
                  <a:srgbClr val="222222"/>
                </a:solidFill>
                <a:effectLst/>
                <a:latin typeface="Arial" panose="020B0604020202020204" pitchFamily="34" charset="0"/>
              </a:rPr>
              <a:t>Significant mortality was observed in </a:t>
            </a:r>
            <a:r>
              <a:rPr lang="en-US" b="0" i="1" dirty="0">
                <a:solidFill>
                  <a:srgbClr val="222222"/>
                </a:solidFill>
                <a:effectLst/>
                <a:latin typeface="Arial" panose="020B0604020202020204" pitchFamily="34" charset="0"/>
              </a:rPr>
              <a:t>D. </a:t>
            </a:r>
            <a:r>
              <a:rPr lang="en-US" b="0" i="1" dirty="0" err="1">
                <a:solidFill>
                  <a:srgbClr val="222222"/>
                </a:solidFill>
                <a:effectLst/>
                <a:latin typeface="Arial" panose="020B0604020202020204" pitchFamily="34" charset="0"/>
              </a:rPr>
              <a:t>suzukii</a:t>
            </a:r>
            <a:r>
              <a:rPr lang="en-US" b="0" i="0" dirty="0">
                <a:solidFill>
                  <a:srgbClr val="222222"/>
                </a:solidFill>
                <a:effectLst/>
                <a:latin typeface="Arial" panose="020B0604020202020204" pitchFamily="34" charset="0"/>
              </a:rPr>
              <a:t> that drank from a soda bottle ATSB feeder prepared with Coca-Cola</a:t>
            </a:r>
            <a:r>
              <a:rPr lang="en-US" b="0" i="0" baseline="30000" dirty="0">
                <a:solidFill>
                  <a:srgbClr val="222222"/>
                </a:solidFill>
                <a:effectLst/>
                <a:latin typeface="Arial" panose="020B0604020202020204" pitchFamily="34" charset="0"/>
              </a:rPr>
              <a:t>R</a:t>
            </a:r>
            <a:r>
              <a:rPr lang="en-US" b="0" i="0" dirty="0">
                <a:solidFill>
                  <a:srgbClr val="222222"/>
                </a:solidFill>
                <a:effectLst/>
                <a:latin typeface="Arial" panose="020B0604020202020204" pitchFamily="34" charset="0"/>
              </a:rPr>
              <a:t> and Rbfox.687 yeast (*** </a:t>
            </a:r>
            <a:r>
              <a:rPr lang="en-US" b="0" i="1" dirty="0">
                <a:solidFill>
                  <a:srgbClr val="222222"/>
                </a:solidFill>
                <a:effectLst/>
                <a:latin typeface="Arial" panose="020B0604020202020204" pitchFamily="34" charset="0"/>
              </a:rPr>
              <a:t>p</a:t>
            </a:r>
            <a:r>
              <a:rPr lang="en-US" b="0" i="0" dirty="0">
                <a:solidFill>
                  <a:srgbClr val="222222"/>
                </a:solidFill>
                <a:effectLst/>
                <a:latin typeface="Arial" panose="020B0604020202020204" pitchFamily="34" charset="0"/>
              </a:rPr>
              <a:t> &lt; 0.001 vs. flies that fed on soda alone or soda prepared with control yeast, ANOVA).</a:t>
            </a:r>
            <a:endParaRPr lang="en-US" dirty="0"/>
          </a:p>
        </p:txBody>
      </p:sp>
      <p:sp>
        <p:nvSpPr>
          <p:cNvPr id="4" name="Slide Number Placeholder 3">
            <a:extLst>
              <a:ext uri="{FF2B5EF4-FFF2-40B4-BE49-F238E27FC236}">
                <a16:creationId xmlns:a16="http://schemas.microsoft.com/office/drawing/2014/main" id="{E9C171F5-C3E3-8B9B-4855-365EF37D9BE3}"/>
              </a:ext>
            </a:extLst>
          </p:cNvPr>
          <p:cNvSpPr>
            <a:spLocks noGrp="1"/>
          </p:cNvSpPr>
          <p:nvPr>
            <p:ph type="sldNum" sz="quarter" idx="5"/>
          </p:nvPr>
        </p:nvSpPr>
        <p:spPr/>
        <p:txBody>
          <a:bodyPr/>
          <a:lstStyle/>
          <a:p>
            <a:fld id="{BB16D587-FE20-4123-BAC0-CF263093B636}" type="slidenum">
              <a:rPr lang="en-US" smtClean="0"/>
              <a:t>4</a:t>
            </a:fld>
            <a:endParaRPr lang="en-US"/>
          </a:p>
        </p:txBody>
      </p:sp>
    </p:spTree>
    <p:extLst>
      <p:ext uri="{BB962C8B-B14F-4D97-AF65-F5344CB8AC3E}">
        <p14:creationId xmlns:p14="http://schemas.microsoft.com/office/powerpoint/2010/main" val="360003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Cuveatte</a:t>
            </a:r>
            <a:r>
              <a:rPr lang="en-US" dirty="0"/>
              <a:t>: This work did not involve RNAi work, Prof. Molly Duman Scheel: Indiana University,</a:t>
            </a:r>
          </a:p>
          <a:p>
            <a:r>
              <a:rPr lang="en-US" dirty="0"/>
              <a:t>RNA interference (RNAi) pesticide that specifically targets an SWD gene, to lure and</a:t>
            </a:r>
          </a:p>
          <a:p>
            <a:r>
              <a:rPr lang="en-US" dirty="0"/>
              <a:t>kill flies that feed on the yeast which will be delivered as a component of an attractive</a:t>
            </a:r>
          </a:p>
          <a:p>
            <a:r>
              <a:rPr lang="en-US" dirty="0"/>
              <a:t>targeted sugar bait (ATSB).</a:t>
            </a:r>
          </a:p>
        </p:txBody>
      </p:sp>
      <p:sp>
        <p:nvSpPr>
          <p:cNvPr id="4" name="Slide Number Placeholder 3"/>
          <p:cNvSpPr>
            <a:spLocks noGrp="1"/>
          </p:cNvSpPr>
          <p:nvPr>
            <p:ph type="sldNum" sz="quarter" idx="5"/>
          </p:nvPr>
        </p:nvSpPr>
        <p:spPr/>
        <p:txBody>
          <a:bodyPr/>
          <a:lstStyle/>
          <a:p>
            <a:fld id="{BB16D587-FE20-4123-BAC0-CF263093B636}" type="slidenum">
              <a:rPr lang="en-US" smtClean="0"/>
              <a:t>5</a:t>
            </a:fld>
            <a:endParaRPr lang="en-US"/>
          </a:p>
        </p:txBody>
      </p:sp>
    </p:spTree>
    <p:extLst>
      <p:ext uri="{BB962C8B-B14F-4D97-AF65-F5344CB8AC3E}">
        <p14:creationId xmlns:p14="http://schemas.microsoft.com/office/powerpoint/2010/main" val="74541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1AC84-515B-33A2-2627-31D8D7FA0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F33CC-2868-6387-EB74-C9B59279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421CC-770C-E486-FFFA-531C5D1479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3701D8-9B8F-3B99-9F08-083CE1926A2F}"/>
              </a:ext>
            </a:extLst>
          </p:cNvPr>
          <p:cNvSpPr>
            <a:spLocks noGrp="1"/>
          </p:cNvSpPr>
          <p:nvPr>
            <p:ph type="sldNum" sz="quarter" idx="5"/>
          </p:nvPr>
        </p:nvSpPr>
        <p:spPr/>
        <p:txBody>
          <a:bodyPr/>
          <a:lstStyle/>
          <a:p>
            <a:fld id="{BB16D587-FE20-4123-BAC0-CF263093B636}" type="slidenum">
              <a:rPr lang="en-US" smtClean="0"/>
              <a:t>7</a:t>
            </a:fld>
            <a:endParaRPr lang="en-US"/>
          </a:p>
        </p:txBody>
      </p:sp>
    </p:spTree>
    <p:extLst>
      <p:ext uri="{BB962C8B-B14F-4D97-AF65-F5344CB8AC3E}">
        <p14:creationId xmlns:p14="http://schemas.microsoft.com/office/powerpoint/2010/main" val="289328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5BE90-E09F-25B3-CB7F-BF37B24D6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D4468-F292-788F-8672-B34CED89D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13090-0D92-9CE4-849E-F8E96A23816A}"/>
              </a:ext>
            </a:extLst>
          </p:cNvPr>
          <p:cNvSpPr>
            <a:spLocks noGrp="1"/>
          </p:cNvSpPr>
          <p:nvPr>
            <p:ph type="body" idx="1"/>
          </p:nvPr>
        </p:nvSpPr>
        <p:spPr/>
        <p:txBody>
          <a:bodyPr/>
          <a:lstStyle/>
          <a:p>
            <a:r>
              <a:rPr lang="en-US" dirty="0"/>
              <a:t>SWD more towards commercial </a:t>
            </a:r>
            <a:r>
              <a:rPr lang="en-US" dirty="0" err="1"/>
              <a:t>pherocon</a:t>
            </a:r>
            <a:r>
              <a:rPr lang="en-US" dirty="0"/>
              <a:t> lure since its more potent</a:t>
            </a:r>
          </a:p>
        </p:txBody>
      </p:sp>
      <p:sp>
        <p:nvSpPr>
          <p:cNvPr id="4" name="Slide Number Placeholder 3">
            <a:extLst>
              <a:ext uri="{FF2B5EF4-FFF2-40B4-BE49-F238E27FC236}">
                <a16:creationId xmlns:a16="http://schemas.microsoft.com/office/drawing/2014/main" id="{928F5324-A7A3-2FE7-0F73-8FA21637936F}"/>
              </a:ext>
            </a:extLst>
          </p:cNvPr>
          <p:cNvSpPr>
            <a:spLocks noGrp="1"/>
          </p:cNvSpPr>
          <p:nvPr>
            <p:ph type="sldNum" sz="quarter" idx="5"/>
          </p:nvPr>
        </p:nvSpPr>
        <p:spPr/>
        <p:txBody>
          <a:bodyPr/>
          <a:lstStyle/>
          <a:p>
            <a:fld id="{BB16D587-FE20-4123-BAC0-CF263093B636}" type="slidenum">
              <a:rPr lang="en-US" smtClean="0"/>
              <a:t>8</a:t>
            </a:fld>
            <a:endParaRPr lang="en-US"/>
          </a:p>
        </p:txBody>
      </p:sp>
    </p:spTree>
    <p:extLst>
      <p:ext uri="{BB962C8B-B14F-4D97-AF65-F5344CB8AC3E}">
        <p14:creationId xmlns:p14="http://schemas.microsoft.com/office/powerpoint/2010/main" val="236598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settle on a none attractant </a:t>
            </a:r>
            <a:r>
              <a:rPr lang="en-US" dirty="0" err="1"/>
              <a:t>Appled</a:t>
            </a:r>
            <a:r>
              <a:rPr lang="en-US" dirty="0"/>
              <a:t> Cider Vinegar (ACV) instead of reinventing the will</a:t>
            </a:r>
          </a:p>
          <a:p>
            <a:r>
              <a:rPr lang="en-US" dirty="0"/>
              <a:t>Will be tested because its on  going work and this is the preliminary stage</a:t>
            </a:r>
          </a:p>
        </p:txBody>
      </p:sp>
      <p:sp>
        <p:nvSpPr>
          <p:cNvPr id="4" name="Slide Number Placeholder 3"/>
          <p:cNvSpPr>
            <a:spLocks noGrp="1"/>
          </p:cNvSpPr>
          <p:nvPr>
            <p:ph type="sldNum" sz="quarter" idx="5"/>
          </p:nvPr>
        </p:nvSpPr>
        <p:spPr/>
        <p:txBody>
          <a:bodyPr/>
          <a:lstStyle/>
          <a:p>
            <a:fld id="{BB16D587-FE20-4123-BAC0-CF263093B636}" type="slidenum">
              <a:rPr lang="en-US" smtClean="0"/>
              <a:t>9</a:t>
            </a:fld>
            <a:endParaRPr lang="en-US"/>
          </a:p>
        </p:txBody>
      </p:sp>
    </p:spTree>
    <p:extLst>
      <p:ext uri="{BB962C8B-B14F-4D97-AF65-F5344CB8AC3E}">
        <p14:creationId xmlns:p14="http://schemas.microsoft.com/office/powerpoint/2010/main" val="45981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42424"/>
                </a:solidFill>
                <a:effectLst/>
                <a:latin typeface="Segoe UI" panose="020B0502040204020203" pitchFamily="34" charset="0"/>
              </a:rPr>
              <a:t>Active yeast</a:t>
            </a:r>
            <a:r>
              <a:rPr lang="en-US" b="0" i="0" dirty="0">
                <a:solidFill>
                  <a:srgbClr val="242424"/>
                </a:solidFill>
                <a:effectLst/>
                <a:latin typeface="Segoe UI" panose="020B0502040204020203" pitchFamily="34" charset="0"/>
              </a:rPr>
              <a:t>, has live yeast cells capable of fermentation.</a:t>
            </a:r>
            <a:endParaRPr lang="en-US" dirty="0"/>
          </a:p>
        </p:txBody>
      </p:sp>
      <p:sp>
        <p:nvSpPr>
          <p:cNvPr id="4" name="Slide Number Placeholder 3"/>
          <p:cNvSpPr>
            <a:spLocks noGrp="1"/>
          </p:cNvSpPr>
          <p:nvPr>
            <p:ph type="sldNum" sz="quarter" idx="5"/>
          </p:nvPr>
        </p:nvSpPr>
        <p:spPr/>
        <p:txBody>
          <a:bodyPr/>
          <a:lstStyle/>
          <a:p>
            <a:fld id="{BB16D587-FE20-4123-BAC0-CF263093B636}" type="slidenum">
              <a:rPr lang="en-US" smtClean="0"/>
              <a:t>12</a:t>
            </a:fld>
            <a:endParaRPr lang="en-US"/>
          </a:p>
        </p:txBody>
      </p:sp>
    </p:spTree>
    <p:extLst>
      <p:ext uri="{BB962C8B-B14F-4D97-AF65-F5344CB8AC3E}">
        <p14:creationId xmlns:p14="http://schemas.microsoft.com/office/powerpoint/2010/main" val="185642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6D587-FE20-4123-BAC0-CF263093B636}" type="slidenum">
              <a:rPr lang="en-US" smtClean="0"/>
              <a:t>13</a:t>
            </a:fld>
            <a:endParaRPr lang="en-US"/>
          </a:p>
        </p:txBody>
      </p:sp>
    </p:spTree>
    <p:extLst>
      <p:ext uri="{BB962C8B-B14F-4D97-AF65-F5344CB8AC3E}">
        <p14:creationId xmlns:p14="http://schemas.microsoft.com/office/powerpoint/2010/main" val="105094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D7D8-57FC-C7CB-7593-A7E773EC92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62869C-F684-897F-DAA7-E198B12F4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91C8A-0125-7156-884E-E5958604E068}"/>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97D2D0CB-53B1-7181-9962-F6A3577B9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5DB63-4F2E-FA72-2535-D4BB3FEC02F0}"/>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7878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7E74-7BDD-1A5D-7D6B-DFAB58122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9FFF39-D799-1482-EBFA-735B485AC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DD7B8-B96B-9C4D-F598-6BCFEA7D1C2C}"/>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1350DC73-DD58-0615-BBFE-7A14B7E2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BAE41-F61E-048C-9D43-4D463DB75285}"/>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805395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D19EE-A2A0-2FB8-CCAB-5A9149450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C2469-4B1B-D616-1E7E-AABEDF6273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99EF4-431F-5006-E701-8F52398733FF}"/>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01A6B021-C29B-D5CA-01E9-F1EE31B8D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B1DFF-F89B-47D6-FCA4-2465243B7732}"/>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7138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07D0-9EDE-D9F4-ECCC-AD3B9363D1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A4C9C-FB59-ABBC-B6F0-53C60F0E1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559D7-B54A-34D3-A562-70D605EF3E7E}"/>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8CEF8E6D-C444-C1CB-63BA-C70DA71F6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911CC-9336-C434-BDC4-9591B3198286}"/>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37264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6681-89E3-CE1B-5279-9E2F6A5421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2E95D9-F3FC-8942-EDFA-8D028F7CD6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28181-552A-EEE1-4BD8-8C01667A9618}"/>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643E577B-FB6F-CF83-EBD1-06FA7737E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96A26-6BCF-0900-914E-1779946B6237}"/>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64334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01C82-E715-9771-0670-56AEB7EC60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82E43-FDA5-96FF-97EE-17745BE3BE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74B92-27E4-AC6B-3DA0-D1B729E32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12CD5D-87DB-11AA-8237-294C15B29125}"/>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1C70E669-435D-DF88-34FD-D978C8E43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33828-377B-47C3-47C6-DC6B89E0BDA2}"/>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39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69E9-6835-1F60-16ED-E663B0A899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FBD33E-AF48-028F-F67A-8D0B4B745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8D78D-E9A8-C116-910B-7A45FC1027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758A6-5314-0AFD-8443-F5F9C7D97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788B6A-DDE1-2726-E6A1-CEDCD417B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C38DE-7411-F6CE-7978-ECAFB1C9ECC5}"/>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8" name="Footer Placeholder 7">
            <a:extLst>
              <a:ext uri="{FF2B5EF4-FFF2-40B4-BE49-F238E27FC236}">
                <a16:creationId xmlns:a16="http://schemas.microsoft.com/office/drawing/2014/main" id="{ABA3ED13-EBC6-5B10-659B-3B78E28674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346388-D106-5CC6-3331-161A5112178F}"/>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37484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81FB-09D6-6E91-5763-0F40711130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7541A5-8359-9EC8-B351-5B3380EB455A}"/>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4" name="Footer Placeholder 3">
            <a:extLst>
              <a:ext uri="{FF2B5EF4-FFF2-40B4-BE49-F238E27FC236}">
                <a16:creationId xmlns:a16="http://schemas.microsoft.com/office/drawing/2014/main" id="{68E842E3-CD21-6083-C891-9F57C2515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6036A0-375A-5FF3-82A5-827F5B85347B}"/>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89466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E2511-BA54-A735-88E0-382030BE3CB0}"/>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3" name="Footer Placeholder 2">
            <a:extLst>
              <a:ext uri="{FF2B5EF4-FFF2-40B4-BE49-F238E27FC236}">
                <a16:creationId xmlns:a16="http://schemas.microsoft.com/office/drawing/2014/main" id="{9A1C8F11-E4CE-2265-A1DD-7DF5E656FE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BC4D79-931A-88F8-5743-1A9C03BF4BB3}"/>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7990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6A7F-6B53-D83A-CEE7-304DDB322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690AD0-F0CF-8E31-D2BB-A008219E43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1A7946-63A6-D77F-DBFF-2CE2373E3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8ACB13-0984-8A36-4E07-220D50D18B03}"/>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C14674F5-AF41-F522-43BB-EBE99D110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9C790-E421-EC1D-C770-877BBFDBA1AB}"/>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18392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CEAE-A0A2-064F-A1AE-7CD099342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30D8F-9670-AEED-FA16-BD2FDC3BC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B2261D-0F40-46E5-673E-5436F231C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E3EF-4003-CA09-17AC-8D186257FDAC}"/>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6DFC57CE-AEC4-6D70-9BA3-9E9066384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C5B0D-2236-714D-DF29-5020BF44D493}"/>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28306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F5924-085B-CA20-61BB-91162FF23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6ED0B6-4AD6-DB08-8288-732D88591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B4B25-F7CF-B0B6-5F79-1B0C156321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7EB44470-5D23-F3D1-800B-0887D4851B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87CF58-4C27-91CC-3FDB-DBE66CDCE2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CC27EA-6835-4B35-847A-00F832F5EAF7}" type="slidenum">
              <a:rPr lang="en-US" smtClean="0"/>
              <a:t>‹#›</a:t>
            </a:fld>
            <a:endParaRPr lang="en-US"/>
          </a:p>
        </p:txBody>
      </p:sp>
    </p:spTree>
    <p:extLst>
      <p:ext uri="{BB962C8B-B14F-4D97-AF65-F5344CB8AC3E}">
        <p14:creationId xmlns:p14="http://schemas.microsoft.com/office/powerpoint/2010/main" val="905902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nlinelibrary.wiley.com/doi/10.1111/eea.13351#eea13351-bib-0113" TargetMode="External"/><Relationship Id="rId7"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onlinelibrary.wiley.com/doi/10.1111/eea.13351#eea13351-bib-0107" TargetMode="External"/><Relationship Id="rId5" Type="http://schemas.openxmlformats.org/officeDocument/2006/relationships/hyperlink" Target="https://onlinelibrary.wiley.com/doi/10.1111/eea.13351#eea13351-bib-0108" TargetMode="External"/><Relationship Id="rId4" Type="http://schemas.openxmlformats.org/officeDocument/2006/relationships/hyperlink" Target="https://onlinelibrary.wiley.com/doi/10.1111/eea.13351#eea13351-bib-009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9E48-58ED-A7A6-DA16-9EF92BE64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8D404-3CAA-D886-1BBD-94774BD08BE0}"/>
              </a:ext>
            </a:extLst>
          </p:cNvPr>
          <p:cNvSpPr>
            <a:spLocks noGrp="1"/>
          </p:cNvSpPr>
          <p:nvPr>
            <p:ph type="title"/>
          </p:nvPr>
        </p:nvSpPr>
        <p:spPr>
          <a:xfrm>
            <a:off x="808074" y="508813"/>
            <a:ext cx="10205797" cy="1968589"/>
          </a:xfrm>
        </p:spPr>
        <p:txBody>
          <a:bodyPr>
            <a:noAutofit/>
          </a:bodyPr>
          <a:lstStyle/>
          <a:p>
            <a:pPr algn="ctr"/>
            <a:r>
              <a:rPr lang="en-US" sz="3600" b="1" dirty="0"/>
              <a:t>Role of yeast in attractive sugar bait lures for </a:t>
            </a:r>
            <a:r>
              <a:rPr lang="en-US" sz="3600" b="1" i="1" dirty="0"/>
              <a:t>Drosophila </a:t>
            </a:r>
            <a:r>
              <a:rPr lang="en-US" sz="3600" b="1" i="1" dirty="0" err="1"/>
              <a:t>suzukii</a:t>
            </a:r>
            <a:r>
              <a:rPr lang="en-US" sz="3600" b="1" i="1" dirty="0"/>
              <a:t>, </a:t>
            </a:r>
            <a:br>
              <a:rPr lang="en-US" sz="3600" b="1" i="1" dirty="0"/>
            </a:br>
            <a:r>
              <a:rPr lang="en-US" sz="3600" b="1" dirty="0"/>
              <a:t>Spotted wing Drosophila (SWD)</a:t>
            </a:r>
          </a:p>
        </p:txBody>
      </p:sp>
      <p:grpSp>
        <p:nvGrpSpPr>
          <p:cNvPr id="12" name="Group 11">
            <a:extLst>
              <a:ext uri="{FF2B5EF4-FFF2-40B4-BE49-F238E27FC236}">
                <a16:creationId xmlns:a16="http://schemas.microsoft.com/office/drawing/2014/main" id="{E726803C-14A9-EA67-952D-2586410714F9}"/>
              </a:ext>
            </a:extLst>
          </p:cNvPr>
          <p:cNvGrpSpPr/>
          <p:nvPr/>
        </p:nvGrpSpPr>
        <p:grpSpPr>
          <a:xfrm>
            <a:off x="3582693" y="2477402"/>
            <a:ext cx="5026613" cy="3691032"/>
            <a:chOff x="3607024" y="2933020"/>
            <a:chExt cx="4393976" cy="3235414"/>
          </a:xfrm>
        </p:grpSpPr>
        <p:pic>
          <p:nvPicPr>
            <p:cNvPr id="4098" name="Picture 2" descr="Spotted-wing drosophila returns to NNY for the berries">
              <a:extLst>
                <a:ext uri="{FF2B5EF4-FFF2-40B4-BE49-F238E27FC236}">
                  <a16:creationId xmlns:a16="http://schemas.microsoft.com/office/drawing/2014/main" id="{D90A9CA4-CB7E-320C-EC0C-CE82220A6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024" y="2933020"/>
              <a:ext cx="4393976" cy="3235414"/>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152409F-7B9D-9AC2-D427-9995492E0840}"/>
                </a:ext>
              </a:extLst>
            </p:cNvPr>
            <p:cNvPicPr>
              <a:picLocks noChangeAspect="1"/>
            </p:cNvPicPr>
            <p:nvPr/>
          </p:nvPicPr>
          <p:blipFill>
            <a:blip r:embed="rId4"/>
            <a:stretch>
              <a:fillRect/>
            </a:stretch>
          </p:blipFill>
          <p:spPr>
            <a:xfrm>
              <a:off x="3607024" y="2933020"/>
              <a:ext cx="2054805" cy="1968589"/>
            </a:xfrm>
            <a:prstGeom prst="rect">
              <a:avLst/>
            </a:prstGeom>
            <a:effectLst>
              <a:softEdge rad="101600"/>
            </a:effectLst>
          </p:spPr>
        </p:pic>
        <p:pic>
          <p:nvPicPr>
            <p:cNvPr id="8" name="Picture 7">
              <a:extLst>
                <a:ext uri="{FF2B5EF4-FFF2-40B4-BE49-F238E27FC236}">
                  <a16:creationId xmlns:a16="http://schemas.microsoft.com/office/drawing/2014/main" id="{01155EA9-F1E6-E3CE-1105-599E2663A294}"/>
                </a:ext>
              </a:extLst>
            </p:cNvPr>
            <p:cNvPicPr>
              <a:picLocks noChangeAspect="1"/>
            </p:cNvPicPr>
            <p:nvPr/>
          </p:nvPicPr>
          <p:blipFill>
            <a:blip r:embed="rId5"/>
            <a:stretch>
              <a:fillRect/>
            </a:stretch>
          </p:blipFill>
          <p:spPr>
            <a:xfrm>
              <a:off x="5396639" y="4491947"/>
              <a:ext cx="1133534" cy="1676487"/>
            </a:xfrm>
            <a:prstGeom prst="rect">
              <a:avLst/>
            </a:prstGeom>
            <a:effectLst>
              <a:softEdge rad="114300"/>
            </a:effectLst>
          </p:spPr>
        </p:pic>
        <p:pic>
          <p:nvPicPr>
            <p:cNvPr id="10" name="Picture 9">
              <a:extLst>
                <a:ext uri="{FF2B5EF4-FFF2-40B4-BE49-F238E27FC236}">
                  <a16:creationId xmlns:a16="http://schemas.microsoft.com/office/drawing/2014/main" id="{EE92A3AC-2F7E-E433-2283-94C474B8A557}"/>
                </a:ext>
              </a:extLst>
            </p:cNvPr>
            <p:cNvPicPr>
              <a:picLocks noChangeAspect="1"/>
            </p:cNvPicPr>
            <p:nvPr/>
          </p:nvPicPr>
          <p:blipFill>
            <a:blip r:embed="rId6"/>
            <a:stretch>
              <a:fillRect/>
            </a:stretch>
          </p:blipFill>
          <p:spPr>
            <a:xfrm>
              <a:off x="6380676" y="5200463"/>
              <a:ext cx="838830" cy="838830"/>
            </a:xfrm>
            <a:prstGeom prst="rect">
              <a:avLst/>
            </a:prstGeom>
            <a:effectLst>
              <a:softEdge rad="63500"/>
            </a:effectLst>
          </p:spPr>
        </p:pic>
      </p:grpSp>
    </p:spTree>
    <p:extLst>
      <p:ext uri="{BB962C8B-B14F-4D97-AF65-F5344CB8AC3E}">
        <p14:creationId xmlns:p14="http://schemas.microsoft.com/office/powerpoint/2010/main" val="2053412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8E21-D562-2B6D-CC39-AC790B63BE99}"/>
              </a:ext>
            </a:extLst>
          </p:cNvPr>
          <p:cNvSpPr>
            <a:spLocks noGrp="1"/>
          </p:cNvSpPr>
          <p:nvPr>
            <p:ph type="title"/>
          </p:nvPr>
        </p:nvSpPr>
        <p:spPr>
          <a:xfrm>
            <a:off x="495168" y="241791"/>
            <a:ext cx="10515600" cy="576984"/>
          </a:xfrm>
        </p:spPr>
        <p:txBody>
          <a:bodyPr>
            <a:normAutofit/>
          </a:bodyPr>
          <a:lstStyle/>
          <a:p>
            <a:r>
              <a:rPr lang="en-US" sz="2400" b="1" dirty="0"/>
              <a:t>Bioassay using olfactometer prototype </a:t>
            </a:r>
          </a:p>
        </p:txBody>
      </p:sp>
      <p:pic>
        <p:nvPicPr>
          <p:cNvPr id="5" name="Content Placeholder 4">
            <a:extLst>
              <a:ext uri="{FF2B5EF4-FFF2-40B4-BE49-F238E27FC236}">
                <a16:creationId xmlns:a16="http://schemas.microsoft.com/office/drawing/2014/main" id="{6D2A77E7-9EEE-E736-5486-D4CA182FE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821" y="967937"/>
            <a:ext cx="6996706" cy="4649110"/>
          </a:xfrm>
        </p:spPr>
      </p:pic>
      <p:sp>
        <p:nvSpPr>
          <p:cNvPr id="7" name="Title 1">
            <a:extLst>
              <a:ext uri="{FF2B5EF4-FFF2-40B4-BE49-F238E27FC236}">
                <a16:creationId xmlns:a16="http://schemas.microsoft.com/office/drawing/2014/main" id="{C408F366-99BF-A6FE-B870-BBF7BF313CAE}"/>
              </a:ext>
            </a:extLst>
          </p:cNvPr>
          <p:cNvSpPr txBox="1">
            <a:spLocks/>
          </p:cNvSpPr>
          <p:nvPr/>
        </p:nvSpPr>
        <p:spPr>
          <a:xfrm>
            <a:off x="2362465" y="5699461"/>
            <a:ext cx="3733535" cy="57698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Central holding/release chamber (30cm× 30cm× 30cm)</a:t>
            </a:r>
          </a:p>
        </p:txBody>
      </p:sp>
      <p:cxnSp>
        <p:nvCxnSpPr>
          <p:cNvPr id="9" name="Straight Arrow Connector 8">
            <a:extLst>
              <a:ext uri="{FF2B5EF4-FFF2-40B4-BE49-F238E27FC236}">
                <a16:creationId xmlns:a16="http://schemas.microsoft.com/office/drawing/2014/main" id="{82E71F26-2370-A990-39F5-9A027B084CDB}"/>
              </a:ext>
            </a:extLst>
          </p:cNvPr>
          <p:cNvCxnSpPr>
            <a:cxnSpLocks/>
          </p:cNvCxnSpPr>
          <p:nvPr/>
        </p:nvCxnSpPr>
        <p:spPr>
          <a:xfrm>
            <a:off x="4352384" y="2917499"/>
            <a:ext cx="1730829" cy="1164771"/>
          </a:xfrm>
          <a:prstGeom prst="straightConnector1">
            <a:avLst/>
          </a:prstGeom>
          <a:ln>
            <a:solidFill>
              <a:srgbClr val="00B0F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E8165E4-9B75-4870-6D77-7AE201CFEF8C}"/>
              </a:ext>
            </a:extLst>
          </p:cNvPr>
          <p:cNvSpPr txBox="1"/>
          <p:nvPr/>
        </p:nvSpPr>
        <p:spPr>
          <a:xfrm>
            <a:off x="5328425" y="3143904"/>
            <a:ext cx="849086" cy="369332"/>
          </a:xfrm>
          <a:prstGeom prst="rect">
            <a:avLst/>
          </a:prstGeom>
          <a:noFill/>
        </p:spPr>
        <p:txBody>
          <a:bodyPr wrap="square">
            <a:spAutoFit/>
          </a:bodyPr>
          <a:lstStyle/>
          <a:p>
            <a:r>
              <a:rPr lang="en-US" sz="1800" b="1" dirty="0"/>
              <a:t>60cm</a:t>
            </a:r>
            <a:endParaRPr lang="en-US" b="1" dirty="0"/>
          </a:p>
        </p:txBody>
      </p:sp>
      <p:cxnSp>
        <p:nvCxnSpPr>
          <p:cNvPr id="14" name="Straight Arrow Connector 13">
            <a:extLst>
              <a:ext uri="{FF2B5EF4-FFF2-40B4-BE49-F238E27FC236}">
                <a16:creationId xmlns:a16="http://schemas.microsoft.com/office/drawing/2014/main" id="{D639247A-2CAF-C798-4E4B-51078897BC4C}"/>
              </a:ext>
            </a:extLst>
          </p:cNvPr>
          <p:cNvCxnSpPr>
            <a:cxnSpLocks/>
          </p:cNvCxnSpPr>
          <p:nvPr/>
        </p:nvCxnSpPr>
        <p:spPr>
          <a:xfrm flipV="1">
            <a:off x="2133600" y="3143904"/>
            <a:ext cx="1545771" cy="1438983"/>
          </a:xfrm>
          <a:prstGeom prst="straightConnector1">
            <a:avLst/>
          </a:prstGeom>
          <a:ln>
            <a:solidFill>
              <a:srgbClr val="00B0F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130EF57-EAB6-9F9B-E9F2-1E8B67D16913}"/>
              </a:ext>
            </a:extLst>
          </p:cNvPr>
          <p:cNvSpPr txBox="1"/>
          <p:nvPr/>
        </p:nvSpPr>
        <p:spPr>
          <a:xfrm>
            <a:off x="2291311" y="3513236"/>
            <a:ext cx="849086" cy="369332"/>
          </a:xfrm>
          <a:prstGeom prst="rect">
            <a:avLst/>
          </a:prstGeom>
          <a:noFill/>
        </p:spPr>
        <p:txBody>
          <a:bodyPr wrap="square">
            <a:spAutoFit/>
          </a:bodyPr>
          <a:lstStyle/>
          <a:p>
            <a:r>
              <a:rPr lang="en-US" sz="1800" b="1" dirty="0"/>
              <a:t>60cm</a:t>
            </a:r>
            <a:endParaRPr lang="en-US" b="1" dirty="0"/>
          </a:p>
        </p:txBody>
      </p:sp>
      <p:grpSp>
        <p:nvGrpSpPr>
          <p:cNvPr id="13" name="Group 12">
            <a:extLst>
              <a:ext uri="{FF2B5EF4-FFF2-40B4-BE49-F238E27FC236}">
                <a16:creationId xmlns:a16="http://schemas.microsoft.com/office/drawing/2014/main" id="{9B129EDE-2086-9850-B54E-DC3DB7A6722C}"/>
              </a:ext>
            </a:extLst>
          </p:cNvPr>
          <p:cNvGrpSpPr/>
          <p:nvPr/>
        </p:nvGrpSpPr>
        <p:grpSpPr>
          <a:xfrm>
            <a:off x="2679918" y="3882568"/>
            <a:ext cx="2537881" cy="1702104"/>
            <a:chOff x="3209229" y="4187960"/>
            <a:chExt cx="2537881" cy="1702104"/>
          </a:xfrm>
        </p:grpSpPr>
        <p:pic>
          <p:nvPicPr>
            <p:cNvPr id="6" name="Picture 5">
              <a:extLst>
                <a:ext uri="{FF2B5EF4-FFF2-40B4-BE49-F238E27FC236}">
                  <a16:creationId xmlns:a16="http://schemas.microsoft.com/office/drawing/2014/main" id="{0A334E02-2311-DC94-15DE-3B2EDCBD16DF}"/>
                </a:ext>
              </a:extLst>
            </p:cNvPr>
            <p:cNvPicPr>
              <a:picLocks noChangeAspect="1"/>
            </p:cNvPicPr>
            <p:nvPr/>
          </p:nvPicPr>
          <p:blipFill>
            <a:blip r:embed="rId3"/>
            <a:stretch>
              <a:fillRect/>
            </a:stretch>
          </p:blipFill>
          <p:spPr>
            <a:xfrm>
              <a:off x="3512388" y="4187960"/>
              <a:ext cx="2234722" cy="1702104"/>
            </a:xfrm>
            <a:prstGeom prst="rect">
              <a:avLst/>
            </a:prstGeom>
          </p:spPr>
        </p:pic>
        <p:cxnSp>
          <p:nvCxnSpPr>
            <p:cNvPr id="17" name="Straight Arrow Connector 16">
              <a:extLst>
                <a:ext uri="{FF2B5EF4-FFF2-40B4-BE49-F238E27FC236}">
                  <a16:creationId xmlns:a16="http://schemas.microsoft.com/office/drawing/2014/main" id="{9392B8BC-6B09-5B3E-B5E8-0AA385913A6B}"/>
                </a:ext>
              </a:extLst>
            </p:cNvPr>
            <p:cNvCxnSpPr>
              <a:cxnSpLocks/>
            </p:cNvCxnSpPr>
            <p:nvPr/>
          </p:nvCxnSpPr>
          <p:spPr>
            <a:xfrm>
              <a:off x="3596885" y="4815639"/>
              <a:ext cx="219911" cy="252082"/>
            </a:xfrm>
            <a:prstGeom prst="straightConnector1">
              <a:avLst/>
            </a:prstGeom>
            <a:ln>
              <a:solidFill>
                <a:srgbClr val="00B0F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0621CAE-9536-C8F2-9936-F5C4E25255DA}"/>
                </a:ext>
              </a:extLst>
            </p:cNvPr>
            <p:cNvSpPr txBox="1"/>
            <p:nvPr/>
          </p:nvSpPr>
          <p:spPr>
            <a:xfrm>
              <a:off x="3209229" y="4941679"/>
              <a:ext cx="633990" cy="276999"/>
            </a:xfrm>
            <a:prstGeom prst="rect">
              <a:avLst/>
            </a:prstGeom>
            <a:noFill/>
          </p:spPr>
          <p:txBody>
            <a:bodyPr wrap="square">
              <a:spAutoFit/>
            </a:bodyPr>
            <a:lstStyle/>
            <a:p>
              <a:r>
                <a:rPr lang="en-US" sz="1200" b="1" dirty="0"/>
                <a:t>10cm</a:t>
              </a:r>
            </a:p>
          </p:txBody>
        </p:sp>
      </p:grpSp>
      <p:sp>
        <p:nvSpPr>
          <p:cNvPr id="3" name="Title 1">
            <a:extLst>
              <a:ext uri="{FF2B5EF4-FFF2-40B4-BE49-F238E27FC236}">
                <a16:creationId xmlns:a16="http://schemas.microsoft.com/office/drawing/2014/main" id="{12887DFE-7E21-1342-8889-2B98C41F8D08}"/>
              </a:ext>
            </a:extLst>
          </p:cNvPr>
          <p:cNvSpPr txBox="1">
            <a:spLocks/>
          </p:cNvSpPr>
          <p:nvPr/>
        </p:nvSpPr>
        <p:spPr>
          <a:xfrm>
            <a:off x="8458200" y="4530554"/>
            <a:ext cx="3733535" cy="576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4" name="Picture 3">
            <a:extLst>
              <a:ext uri="{FF2B5EF4-FFF2-40B4-BE49-F238E27FC236}">
                <a16:creationId xmlns:a16="http://schemas.microsoft.com/office/drawing/2014/main" id="{EC841757-B922-5FA5-CB50-913A1E5F99A8}"/>
              </a:ext>
            </a:extLst>
          </p:cNvPr>
          <p:cNvPicPr>
            <a:picLocks noChangeAspect="1"/>
          </p:cNvPicPr>
          <p:nvPr/>
        </p:nvPicPr>
        <p:blipFill>
          <a:blip r:embed="rId4"/>
          <a:stretch>
            <a:fillRect/>
          </a:stretch>
        </p:blipFill>
        <p:spPr>
          <a:xfrm>
            <a:off x="7881177" y="425303"/>
            <a:ext cx="4234549" cy="2716448"/>
          </a:xfrm>
          <a:prstGeom prst="rect">
            <a:avLst/>
          </a:prstGeom>
        </p:spPr>
      </p:pic>
      <p:sp>
        <p:nvSpPr>
          <p:cNvPr id="8" name="TextBox 7">
            <a:extLst>
              <a:ext uri="{FF2B5EF4-FFF2-40B4-BE49-F238E27FC236}">
                <a16:creationId xmlns:a16="http://schemas.microsoft.com/office/drawing/2014/main" id="{CEBEE4A1-EF2E-5B56-F0E4-014BE58F43D8}"/>
              </a:ext>
            </a:extLst>
          </p:cNvPr>
          <p:cNvSpPr txBox="1"/>
          <p:nvPr/>
        </p:nvSpPr>
        <p:spPr>
          <a:xfrm>
            <a:off x="7918428" y="3731742"/>
            <a:ext cx="4118301" cy="2585323"/>
          </a:xfrm>
          <a:prstGeom prst="rect">
            <a:avLst/>
          </a:prstGeom>
          <a:noFill/>
        </p:spPr>
        <p:txBody>
          <a:bodyPr wrap="square">
            <a:spAutoFit/>
          </a:bodyPr>
          <a:lstStyle/>
          <a:p>
            <a:pPr marL="342900" indent="-3429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Release about 50 (F and M) SWD in central cage.</a:t>
            </a:r>
          </a:p>
          <a:p>
            <a:pPr marL="342900" indent="-3429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Observe after 24hrs</a:t>
            </a:r>
          </a:p>
          <a:p>
            <a:pPr marL="342900" indent="-342900">
              <a:buFont typeface="Arial" panose="020B0604020202020204" pitchFamily="34" charset="0"/>
              <a:buChar char="•"/>
            </a:pPr>
            <a:r>
              <a:rPr lang="en-US" kern="100" dirty="0">
                <a:latin typeface="Calibri" panose="020F0502020204030204" pitchFamily="34" charset="0"/>
                <a:ea typeface="Calibri" panose="020F0502020204030204" pitchFamily="34" charset="0"/>
                <a:cs typeface="Calibri" panose="020F0502020204030204" pitchFamily="34" charset="0"/>
              </a:rPr>
              <a:t>Count responding males and females SDW</a:t>
            </a:r>
          </a:p>
          <a:p>
            <a:pPr marL="342900" indent="-342900">
              <a:buFont typeface="Arial" panose="020B0604020202020204" pitchFamily="34" charset="0"/>
              <a:buChar char="•"/>
            </a:pPr>
            <a:r>
              <a:rPr lang="en-US" kern="100" dirty="0">
                <a:latin typeface="Calibri" panose="020F0502020204030204" pitchFamily="34" charset="0"/>
                <a:ea typeface="Calibri" panose="020F0502020204030204" pitchFamily="34" charset="0"/>
                <a:cs typeface="Calibri" panose="020F0502020204030204" pitchFamily="34" charset="0"/>
              </a:rPr>
              <a:t>C</a:t>
            </a:r>
            <a:r>
              <a:rPr lang="en-US" sz="1800" kern="100" dirty="0">
                <a:latin typeface="Calibri" panose="020F0502020204030204" pitchFamily="34" charset="0"/>
                <a:ea typeface="Calibri" panose="020F0502020204030204" pitchFamily="34" charset="0"/>
                <a:cs typeface="Calibri" panose="020F0502020204030204" pitchFamily="34" charset="0"/>
              </a:rPr>
              <a:t>hange sticky traps</a:t>
            </a:r>
          </a:p>
          <a:p>
            <a:pPr marL="342900" indent="-3429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Replace lures every </a:t>
            </a:r>
            <a:r>
              <a:rPr lang="en-US" kern="100" dirty="0">
                <a:latin typeface="Calibri" panose="020F0502020204030204" pitchFamily="34" charset="0"/>
                <a:ea typeface="Calibri" panose="020F0502020204030204" pitchFamily="34" charset="0"/>
                <a:cs typeface="Calibri" panose="020F0502020204030204" pitchFamily="34" charset="0"/>
              </a:rPr>
              <a:t>24</a:t>
            </a:r>
            <a:r>
              <a:rPr lang="en-US" sz="1800" kern="100" dirty="0">
                <a:latin typeface="Calibri" panose="020F0502020204030204" pitchFamily="34" charset="0"/>
                <a:ea typeface="Calibri" panose="020F0502020204030204" pitchFamily="34" charset="0"/>
                <a:cs typeface="Calibri" panose="020F0502020204030204" pitchFamily="34" charset="0"/>
              </a:rPr>
              <a:t>hrs to maintain freshness.</a:t>
            </a:r>
          </a:p>
          <a:p>
            <a:pPr marL="342900" indent="-342900">
              <a:buFont typeface="Arial" panose="020B0604020202020204" pitchFamily="34" charset="0"/>
              <a:buChar char="•"/>
            </a:pPr>
            <a:r>
              <a:rPr lang="en-US" kern="100" dirty="0">
                <a:latin typeface="Calibri" panose="020F0502020204030204" pitchFamily="34" charset="0"/>
                <a:ea typeface="Calibri" panose="020F0502020204030204" pitchFamily="34" charset="0"/>
                <a:cs typeface="Calibri" panose="020F0502020204030204" pitchFamily="34" charset="0"/>
              </a:rPr>
              <a:t>4 replicates for each test</a:t>
            </a:r>
            <a:endParaRPr lang="en-US" dirty="0"/>
          </a:p>
        </p:txBody>
      </p:sp>
      <p:sp>
        <p:nvSpPr>
          <p:cNvPr id="10" name="Title 1">
            <a:extLst>
              <a:ext uri="{FF2B5EF4-FFF2-40B4-BE49-F238E27FC236}">
                <a16:creationId xmlns:a16="http://schemas.microsoft.com/office/drawing/2014/main" id="{D6D903A9-1DD5-262D-C7A0-0F8D2283131D}"/>
              </a:ext>
            </a:extLst>
          </p:cNvPr>
          <p:cNvSpPr txBox="1">
            <a:spLocks/>
          </p:cNvSpPr>
          <p:nvPr/>
        </p:nvSpPr>
        <p:spPr>
          <a:xfrm>
            <a:off x="7881177" y="3240438"/>
            <a:ext cx="3238825" cy="434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Method</a:t>
            </a:r>
          </a:p>
        </p:txBody>
      </p:sp>
      <p:grpSp>
        <p:nvGrpSpPr>
          <p:cNvPr id="12" name="Group 11">
            <a:extLst>
              <a:ext uri="{FF2B5EF4-FFF2-40B4-BE49-F238E27FC236}">
                <a16:creationId xmlns:a16="http://schemas.microsoft.com/office/drawing/2014/main" id="{759840AE-B9A3-CE0A-5382-0D257BB6093B}"/>
              </a:ext>
            </a:extLst>
          </p:cNvPr>
          <p:cNvGrpSpPr/>
          <p:nvPr/>
        </p:nvGrpSpPr>
        <p:grpSpPr>
          <a:xfrm>
            <a:off x="9500589" y="2881445"/>
            <a:ext cx="639770" cy="576985"/>
            <a:chOff x="6356402" y="2143089"/>
            <a:chExt cx="1344563" cy="1050395"/>
          </a:xfrm>
        </p:grpSpPr>
        <p:pic>
          <p:nvPicPr>
            <p:cNvPr id="15" name="Picture 14" descr="A close-up of a container&#10;&#10;Description automatically generated">
              <a:extLst>
                <a:ext uri="{FF2B5EF4-FFF2-40B4-BE49-F238E27FC236}">
                  <a16:creationId xmlns:a16="http://schemas.microsoft.com/office/drawing/2014/main" id="{D3EFF25B-28AE-413B-351D-DBB8AFA94407}"/>
                </a:ext>
              </a:extLst>
            </p:cNvPr>
            <p:cNvPicPr>
              <a:picLocks noChangeAspect="1"/>
            </p:cNvPicPr>
            <p:nvPr/>
          </p:nvPicPr>
          <p:blipFill>
            <a:blip r:embed="rId5"/>
            <a:stretch>
              <a:fillRect/>
            </a:stretch>
          </p:blipFill>
          <p:spPr>
            <a:xfrm>
              <a:off x="6866254" y="2143089"/>
              <a:ext cx="834711" cy="1050395"/>
            </a:xfrm>
            <a:prstGeom prst="rect">
              <a:avLst/>
            </a:prstGeom>
          </p:spPr>
        </p:pic>
        <p:pic>
          <p:nvPicPr>
            <p:cNvPr id="18" name="Picture 17">
              <a:extLst>
                <a:ext uri="{FF2B5EF4-FFF2-40B4-BE49-F238E27FC236}">
                  <a16:creationId xmlns:a16="http://schemas.microsoft.com/office/drawing/2014/main" id="{4808B976-3BBA-C0B2-35B5-EB6291FC2482}"/>
                </a:ext>
              </a:extLst>
            </p:cNvPr>
            <p:cNvPicPr>
              <a:picLocks noChangeAspect="1"/>
            </p:cNvPicPr>
            <p:nvPr/>
          </p:nvPicPr>
          <p:blipFill>
            <a:blip r:embed="rId6"/>
            <a:stretch>
              <a:fillRect/>
            </a:stretch>
          </p:blipFill>
          <p:spPr>
            <a:xfrm>
              <a:off x="6356402" y="2409127"/>
              <a:ext cx="509852" cy="722590"/>
            </a:xfrm>
            <a:prstGeom prst="rect">
              <a:avLst/>
            </a:prstGeom>
          </p:spPr>
        </p:pic>
      </p:grpSp>
    </p:spTree>
    <p:extLst>
      <p:ext uri="{BB962C8B-B14F-4D97-AF65-F5344CB8AC3E}">
        <p14:creationId xmlns:p14="http://schemas.microsoft.com/office/powerpoint/2010/main" val="235231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20DA-3FE8-6498-4EEA-BFB0B4463BDE}"/>
              </a:ext>
            </a:extLst>
          </p:cNvPr>
          <p:cNvSpPr>
            <a:spLocks noGrp="1"/>
          </p:cNvSpPr>
          <p:nvPr>
            <p:ph type="title"/>
          </p:nvPr>
        </p:nvSpPr>
        <p:spPr>
          <a:xfrm>
            <a:off x="293914" y="269717"/>
            <a:ext cx="10515600" cy="483961"/>
          </a:xfrm>
        </p:spPr>
        <p:txBody>
          <a:bodyPr>
            <a:normAutofit/>
          </a:bodyPr>
          <a:lstStyle/>
          <a:p>
            <a:r>
              <a:rPr lang="en-US" sz="2400" b="1" dirty="0"/>
              <a:t>Effect of lure treatments on SWD response</a:t>
            </a:r>
          </a:p>
        </p:txBody>
      </p:sp>
      <p:sp>
        <p:nvSpPr>
          <p:cNvPr id="5" name="Rectangle 1">
            <a:extLst>
              <a:ext uri="{FF2B5EF4-FFF2-40B4-BE49-F238E27FC236}">
                <a16:creationId xmlns:a16="http://schemas.microsoft.com/office/drawing/2014/main" id="{203927B0-E046-3E61-76E0-7233C8B2AECC}"/>
              </a:ext>
            </a:extLst>
          </p:cNvPr>
          <p:cNvSpPr>
            <a:spLocks noChangeArrowheads="1"/>
          </p:cNvSpPr>
          <p:nvPr/>
        </p:nvSpPr>
        <p:spPr bwMode="auto">
          <a:xfrm>
            <a:off x="210611" y="3594866"/>
            <a:ext cx="630343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285750" indent="-285750" eaLnBrk="0" fontAlgn="base" hangingPunct="0">
              <a:spcBef>
                <a:spcPct val="0"/>
              </a:spcBef>
              <a:spcAft>
                <a:spcPct val="0"/>
              </a:spcAft>
              <a:buFont typeface="Wingdings" panose="05000000000000000000" pitchFamily="2" charset="2"/>
              <a:buChar char="§"/>
            </a:pP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Pairwise comparison: </a:t>
            </a:r>
            <a:r>
              <a:rPr kumimoji="0" lang="en-US" altLang="en-US" sz="1600" b="0" i="0" u="none" strike="noStrike" cap="none" normalizeH="0" baseline="0" dirty="0" err="1">
                <a:ln>
                  <a:noFill/>
                </a:ln>
                <a:effectLst/>
                <a:latin typeface="Arial" panose="020B0604020202020204" pitchFamily="34" charset="0"/>
                <a:cs typeface="Arial" panose="020B0604020202020204" pitchFamily="34" charset="0"/>
              </a:rPr>
              <a:t>Emmeans</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Adjusted-</a:t>
            </a:r>
            <a:r>
              <a:rPr lang="en-US" altLang="en-US" sz="1600" dirty="0">
                <a:latin typeface="Arial" panose="020B0604020202020204" pitchFamily="34" charset="0"/>
                <a:cs typeface="Arial" panose="020B0604020202020204" pitchFamily="34" charset="0"/>
              </a:rPr>
              <a:t>Bonferroni)</a:t>
            </a:r>
          </a:p>
          <a:p>
            <a:pPr eaLnBrk="0" fontAlgn="base" hangingPunct="0">
              <a:spcBef>
                <a:spcPct val="0"/>
              </a:spcBef>
              <a:spcAft>
                <a:spcPct val="0"/>
              </a:spcAft>
            </a:pPr>
            <a:r>
              <a:rPr lang="en-US" altLang="en-US" sz="1600" b="1" i="1" dirty="0">
                <a:latin typeface="Arial" panose="020B0604020202020204" pitchFamily="34" charset="0"/>
                <a:cs typeface="Arial" panose="020B0604020202020204" pitchFamily="34" charset="0"/>
              </a:rPr>
              <a:t>For Test response</a:t>
            </a: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1D407EEE-1F6A-CC44-F70B-1FF669447C66}"/>
              </a:ext>
            </a:extLst>
          </p:cNvPr>
          <p:cNvSpPr txBox="1"/>
          <p:nvPr/>
        </p:nvSpPr>
        <p:spPr>
          <a:xfrm>
            <a:off x="6326372" y="4786858"/>
            <a:ext cx="5773479" cy="646331"/>
          </a:xfrm>
          <a:prstGeom prst="rect">
            <a:avLst/>
          </a:prstGeom>
          <a:noFill/>
        </p:spPr>
        <p:txBody>
          <a:bodyPr wrap="square">
            <a:spAutoFit/>
          </a:bodyPr>
          <a:lstStyle/>
          <a:p>
            <a:pPr marL="285750" indent="-285750">
              <a:buFont typeface="Wingdings" panose="05000000000000000000" pitchFamily="2" charset="2"/>
              <a:buChar char="§"/>
            </a:pPr>
            <a:r>
              <a:rPr lang="en-US" dirty="0"/>
              <a:t>No significant effect of Yeast on ACV attractiveness to SWD</a:t>
            </a:r>
          </a:p>
        </p:txBody>
      </p:sp>
      <p:sp>
        <p:nvSpPr>
          <p:cNvPr id="13" name="Rectangle 1">
            <a:extLst>
              <a:ext uri="{FF2B5EF4-FFF2-40B4-BE49-F238E27FC236}">
                <a16:creationId xmlns:a16="http://schemas.microsoft.com/office/drawing/2014/main" id="{1FE950DC-CE0E-900F-7D30-554CF3105879}"/>
              </a:ext>
            </a:extLst>
          </p:cNvPr>
          <p:cNvSpPr>
            <a:spLocks noChangeArrowheads="1"/>
          </p:cNvSpPr>
          <p:nvPr/>
        </p:nvSpPr>
        <p:spPr bwMode="auto">
          <a:xfrm>
            <a:off x="374491" y="811124"/>
            <a:ext cx="557348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Beta regression: logit link (n =  4 Reps)</a:t>
            </a:r>
          </a:p>
          <a:p>
            <a:pPr eaLnBrk="0" fontAlgn="base" hangingPunct="0">
              <a:spcBef>
                <a:spcPct val="0"/>
              </a:spcBef>
              <a:spcAft>
                <a:spcPct val="0"/>
              </a:spcAft>
            </a:pPr>
            <a:r>
              <a:rPr kumimoji="0" lang="en-US" altLang="en-US"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betareg</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(formula = </a:t>
            </a:r>
            <a:r>
              <a:rPr kumimoji="0" lang="en-US" altLang="en-US"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prop_treatment</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a:t>
            </a:r>
            <a:r>
              <a:rPr kumimoji="0" lang="en-US" altLang="en-US"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Test_lure</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Rep, data = </a:t>
            </a:r>
            <a:r>
              <a:rPr kumimoji="0" lang="en-US" altLang="en-US"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protodata</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AD73556-A8CF-F65E-DB3F-4F3572816B4F}"/>
              </a:ext>
            </a:extLst>
          </p:cNvPr>
          <p:cNvSpPr txBox="1"/>
          <p:nvPr/>
        </p:nvSpPr>
        <p:spPr>
          <a:xfrm>
            <a:off x="6425294" y="5433189"/>
            <a:ext cx="5324775" cy="377527"/>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accent4">
                    <a:lumMod val="60000"/>
                    <a:lumOff val="40000"/>
                  </a:schemeClr>
                </a:solidFill>
              </a:rPr>
              <a:t>Increase sample size/no of reps</a:t>
            </a:r>
          </a:p>
        </p:txBody>
      </p:sp>
      <p:graphicFrame>
        <p:nvGraphicFramePr>
          <p:cNvPr id="20" name="Table 19">
            <a:extLst>
              <a:ext uri="{FF2B5EF4-FFF2-40B4-BE49-F238E27FC236}">
                <a16:creationId xmlns:a16="http://schemas.microsoft.com/office/drawing/2014/main" id="{9D83B192-DCE2-A05A-F3C5-A0951F62D9DD}"/>
              </a:ext>
            </a:extLst>
          </p:cNvPr>
          <p:cNvGraphicFramePr>
            <a:graphicFrameLocks noGrp="1"/>
          </p:cNvGraphicFramePr>
          <p:nvPr/>
        </p:nvGraphicFramePr>
        <p:xfrm>
          <a:off x="374491" y="1261218"/>
          <a:ext cx="5573485" cy="2173324"/>
        </p:xfrm>
        <a:graphic>
          <a:graphicData uri="http://schemas.openxmlformats.org/drawingml/2006/table">
            <a:tbl>
              <a:tblPr/>
              <a:tblGrid>
                <a:gridCol w="1666400">
                  <a:extLst>
                    <a:ext uri="{9D8B030D-6E8A-4147-A177-3AD203B41FA5}">
                      <a16:colId xmlns:a16="http://schemas.microsoft.com/office/drawing/2014/main" val="84388034"/>
                    </a:ext>
                  </a:extLst>
                </a:gridCol>
                <a:gridCol w="1058169">
                  <a:extLst>
                    <a:ext uri="{9D8B030D-6E8A-4147-A177-3AD203B41FA5}">
                      <a16:colId xmlns:a16="http://schemas.microsoft.com/office/drawing/2014/main" val="3447513760"/>
                    </a:ext>
                  </a:extLst>
                </a:gridCol>
                <a:gridCol w="1037819">
                  <a:extLst>
                    <a:ext uri="{9D8B030D-6E8A-4147-A177-3AD203B41FA5}">
                      <a16:colId xmlns:a16="http://schemas.microsoft.com/office/drawing/2014/main" val="3577020659"/>
                    </a:ext>
                  </a:extLst>
                </a:gridCol>
                <a:gridCol w="773277">
                  <a:extLst>
                    <a:ext uri="{9D8B030D-6E8A-4147-A177-3AD203B41FA5}">
                      <a16:colId xmlns:a16="http://schemas.microsoft.com/office/drawing/2014/main" val="4024475642"/>
                    </a:ext>
                  </a:extLst>
                </a:gridCol>
                <a:gridCol w="1037820">
                  <a:extLst>
                    <a:ext uri="{9D8B030D-6E8A-4147-A177-3AD203B41FA5}">
                      <a16:colId xmlns:a16="http://schemas.microsoft.com/office/drawing/2014/main" val="2481351613"/>
                    </a:ext>
                  </a:extLst>
                </a:gridCol>
              </a:tblGrid>
              <a:tr h="273552">
                <a:tc>
                  <a:txBody>
                    <a:bodyPr/>
                    <a:lstStyle/>
                    <a:p>
                      <a:pPr algn="l" fontAlgn="b"/>
                      <a:r>
                        <a:rPr lang="en-US" sz="1600" b="1" i="0" u="none" strike="noStrike" dirty="0">
                          <a:solidFill>
                            <a:srgbClr val="000000"/>
                          </a:solidFill>
                          <a:effectLst/>
                          <a:latin typeface="Arial" panose="020B0604020202020204" pitchFamily="34" charset="0"/>
                          <a:cs typeface="Arial" panose="020B0604020202020204" pitchFamily="34" charset="0"/>
                        </a:rPr>
                        <a:t>Parameters</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dirty="0">
                          <a:solidFill>
                            <a:srgbClr val="000000"/>
                          </a:solidFill>
                          <a:effectLst/>
                          <a:latin typeface="Arial" panose="020B0604020202020204" pitchFamily="34" charset="0"/>
                          <a:cs typeface="Arial" panose="020B0604020202020204" pitchFamily="34" charset="0"/>
                        </a:rPr>
                        <a:t>Estimate</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dirty="0" err="1">
                          <a:solidFill>
                            <a:srgbClr val="000000"/>
                          </a:solidFill>
                          <a:effectLst/>
                          <a:latin typeface="Arial" panose="020B0604020202020204" pitchFamily="34" charset="0"/>
                          <a:cs typeface="Arial" panose="020B0604020202020204" pitchFamily="34" charset="0"/>
                        </a:rPr>
                        <a:t>Std.Error</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dirty="0">
                          <a:solidFill>
                            <a:srgbClr val="000000"/>
                          </a:solidFill>
                          <a:effectLst/>
                          <a:latin typeface="Arial" panose="020B0604020202020204" pitchFamily="34" charset="0"/>
                          <a:cs typeface="Arial" panose="020B0604020202020204" pitchFamily="34" charset="0"/>
                        </a:rPr>
                        <a:t>Z-value</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dirty="0">
                          <a:solidFill>
                            <a:srgbClr val="000000"/>
                          </a:solidFill>
                          <a:effectLst/>
                          <a:latin typeface="Arial" panose="020B0604020202020204" pitchFamily="34" charset="0"/>
                          <a:cs typeface="Arial" panose="020B0604020202020204" pitchFamily="34" charset="0"/>
                        </a:rPr>
                        <a:t>P-value</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0685608"/>
                  </a:ext>
                </a:extLst>
              </a:tr>
              <a:tr h="273552">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(Intercept-”</a:t>
                      </a:r>
                      <a:r>
                        <a:rPr lang="en-US" sz="1600" b="0" i="0" u="sng" strike="noStrike" dirty="0">
                          <a:solidFill>
                            <a:schemeClr val="accent4">
                              <a:lumMod val="60000"/>
                              <a:lumOff val="40000"/>
                            </a:schemeClr>
                          </a:solidFill>
                          <a:effectLst/>
                          <a:latin typeface="Arial" panose="020B0604020202020204" pitchFamily="34" charset="0"/>
                          <a:cs typeface="Arial" panose="020B0604020202020204" pitchFamily="34" charset="0"/>
                        </a:rPr>
                        <a:t>ACV</a:t>
                      </a:r>
                      <a:r>
                        <a:rPr lang="en-US" sz="1600" b="0" i="0" u="none" strike="noStrike" dirty="0">
                          <a:solidFill>
                            <a:srgbClr val="000000"/>
                          </a:solidFill>
                          <a:effectLst/>
                          <a:latin typeface="Arial" panose="020B0604020202020204" pitchFamily="34" charset="0"/>
                          <a:cs typeface="Arial" panose="020B0604020202020204" pitchFamily="34" charset="0"/>
                        </a:rPr>
                        <a:t>”)</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0.1382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0.2585</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0.535</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0.5929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61392941"/>
                  </a:ext>
                </a:extLst>
              </a:tr>
              <a:tr h="25846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ACV-</a:t>
                      </a:r>
                      <a:r>
                        <a:rPr lang="en-US" sz="1600" b="0" i="0" u="none" strike="noStrike" dirty="0" err="1">
                          <a:solidFill>
                            <a:srgbClr val="000000"/>
                          </a:solidFill>
                          <a:effectLst/>
                          <a:latin typeface="Arial" panose="020B0604020202020204" pitchFamily="34" charset="0"/>
                          <a:cs typeface="Arial" panose="020B0604020202020204" pitchFamily="34" charset="0"/>
                        </a:rPr>
                        <a:t>AYeast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0.4867</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0.2878</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1.691</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0.0909.</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87007662"/>
                  </a:ext>
                </a:extLst>
              </a:tr>
              <a:tr h="273552">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Water</a:t>
                      </a:r>
                    </a:p>
                  </a:txBody>
                  <a:tcPr marL="6350" marR="6350" marT="635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-0.6618</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0.2751</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-2.406</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0.0161*</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14033019"/>
                  </a:ext>
                </a:extLst>
              </a:tr>
              <a:tr h="273552">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Water-</a:t>
                      </a:r>
                      <a:r>
                        <a:rPr lang="en-US" sz="1600" b="0" i="0" u="none" strike="noStrike" dirty="0" err="1">
                          <a:solidFill>
                            <a:srgbClr val="000000"/>
                          </a:solidFill>
                          <a:effectLst/>
                          <a:latin typeface="Arial" panose="020B0604020202020204" pitchFamily="34" charset="0"/>
                          <a:cs typeface="Arial" panose="020B0604020202020204" pitchFamily="34" charset="0"/>
                        </a:rPr>
                        <a:t>Ayeast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0.4403</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0.2865</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1.537</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0.1243</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28695969"/>
                  </a:ext>
                </a:extLst>
              </a:tr>
              <a:tr h="273552">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RepRep2</a:t>
                      </a:r>
                    </a:p>
                  </a:txBody>
                  <a:tcPr marL="6350" marR="6350" marT="635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0.3284</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0.2809</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1.169</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0.2425</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87563329"/>
                  </a:ext>
                </a:extLst>
              </a:tr>
              <a:tr h="273552">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RepRep3</a:t>
                      </a:r>
                    </a:p>
                  </a:txBody>
                  <a:tcPr marL="6350" marR="6350" marT="635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0.2749</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0.2801</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0.981</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0.3264</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00319563"/>
                  </a:ext>
                </a:extLst>
              </a:tr>
              <a:tr h="273552">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RepRep4</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0.6521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0.2878</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2.266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0.0234*</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8995490"/>
                  </a:ext>
                </a:extLst>
              </a:tr>
            </a:tbl>
          </a:graphicData>
        </a:graphic>
      </p:graphicFrame>
      <p:graphicFrame>
        <p:nvGraphicFramePr>
          <p:cNvPr id="22" name="Table 21">
            <a:extLst>
              <a:ext uri="{FF2B5EF4-FFF2-40B4-BE49-F238E27FC236}">
                <a16:creationId xmlns:a16="http://schemas.microsoft.com/office/drawing/2014/main" id="{F2898960-ADEB-0FBF-7960-7F66759C8142}"/>
              </a:ext>
            </a:extLst>
          </p:cNvPr>
          <p:cNvGraphicFramePr>
            <a:graphicFrameLocks noGrp="1"/>
          </p:cNvGraphicFramePr>
          <p:nvPr/>
        </p:nvGraphicFramePr>
        <p:xfrm>
          <a:off x="299359" y="4059386"/>
          <a:ext cx="5467349" cy="1751330"/>
        </p:xfrm>
        <a:graphic>
          <a:graphicData uri="http://schemas.openxmlformats.org/drawingml/2006/table">
            <a:tbl>
              <a:tblPr/>
              <a:tblGrid>
                <a:gridCol w="1457183">
                  <a:extLst>
                    <a:ext uri="{9D8B030D-6E8A-4147-A177-3AD203B41FA5}">
                      <a16:colId xmlns:a16="http://schemas.microsoft.com/office/drawing/2014/main" val="2073007207"/>
                    </a:ext>
                  </a:extLst>
                </a:gridCol>
                <a:gridCol w="550148">
                  <a:extLst>
                    <a:ext uri="{9D8B030D-6E8A-4147-A177-3AD203B41FA5}">
                      <a16:colId xmlns:a16="http://schemas.microsoft.com/office/drawing/2014/main" val="76979999"/>
                    </a:ext>
                  </a:extLst>
                </a:gridCol>
                <a:gridCol w="1514086">
                  <a:extLst>
                    <a:ext uri="{9D8B030D-6E8A-4147-A177-3AD203B41FA5}">
                      <a16:colId xmlns:a16="http://schemas.microsoft.com/office/drawing/2014/main" val="2986908836"/>
                    </a:ext>
                  </a:extLst>
                </a:gridCol>
                <a:gridCol w="1041046">
                  <a:extLst>
                    <a:ext uri="{9D8B030D-6E8A-4147-A177-3AD203B41FA5}">
                      <a16:colId xmlns:a16="http://schemas.microsoft.com/office/drawing/2014/main" val="662284732"/>
                    </a:ext>
                  </a:extLst>
                </a:gridCol>
                <a:gridCol w="904886">
                  <a:extLst>
                    <a:ext uri="{9D8B030D-6E8A-4147-A177-3AD203B41FA5}">
                      <a16:colId xmlns:a16="http://schemas.microsoft.com/office/drawing/2014/main" val="1866169633"/>
                    </a:ext>
                  </a:extLst>
                </a:gridCol>
              </a:tblGrid>
              <a:tr h="184150">
                <a:tc gridSpan="3">
                  <a:txBody>
                    <a:bodyPr/>
                    <a:lstStyle/>
                    <a:p>
                      <a:pPr algn="ctr" fontAlgn="ctr"/>
                      <a:r>
                        <a:rPr lang="en-US" sz="1600" b="1" i="0" u="none" strike="noStrike" dirty="0">
                          <a:solidFill>
                            <a:srgbClr val="000000"/>
                          </a:solidFill>
                          <a:effectLst/>
                          <a:latin typeface="Arial" panose="020B0604020202020204" pitchFamily="34" charset="0"/>
                          <a:cs typeface="Arial" panose="020B0604020202020204" pitchFamily="34" charset="0"/>
                        </a:rPr>
                        <a:t>Pairwise lure comparison </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just" fontAlgn="ctr"/>
                      <a:r>
                        <a:rPr lang="en-US" sz="1600" b="1" i="0" u="none" strike="noStrike" dirty="0">
                          <a:solidFill>
                            <a:srgbClr val="000000"/>
                          </a:solidFill>
                          <a:effectLst/>
                          <a:latin typeface="Arial" panose="020B0604020202020204" pitchFamily="34" charset="0"/>
                          <a:cs typeface="Arial" panose="020B0604020202020204" pitchFamily="34" charset="0"/>
                        </a:rPr>
                        <a:t>estimate</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ctr"/>
                      <a:r>
                        <a:rPr lang="en-US" sz="1600" b="1" i="0" u="none" strike="noStrike" dirty="0">
                          <a:solidFill>
                            <a:srgbClr val="000000"/>
                          </a:solidFill>
                          <a:effectLst/>
                          <a:latin typeface="Arial" panose="020B0604020202020204" pitchFamily="34" charset="0"/>
                          <a:cs typeface="Arial" panose="020B0604020202020204" pitchFamily="34" charset="0"/>
                        </a:rPr>
                        <a:t>P-value</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414256"/>
                  </a:ext>
                </a:extLst>
              </a:tr>
              <a:tr h="184150">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ACV</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(ACV-AYeast)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-0.10679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0.527</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81805270"/>
                  </a:ext>
                </a:extLst>
              </a:tr>
              <a:tr h="184150">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ACV</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Water</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0.16131</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0.086</a:t>
                      </a:r>
                    </a:p>
                  </a:txBody>
                  <a:tcPr marL="6350" marR="6350" marT="6350" marB="0" anchor="ctr">
                    <a:lnL>
                      <a:noFill/>
                    </a:lnL>
                    <a:lnR>
                      <a:noFill/>
                    </a:lnR>
                    <a:lnT>
                      <a:noFill/>
                    </a:lnT>
                    <a:lnB>
                      <a:noFill/>
                    </a:lnB>
                    <a:noFill/>
                  </a:tcPr>
                </a:tc>
                <a:extLst>
                  <a:ext uri="{0D108BD9-81ED-4DB2-BD59-A6C34878D82A}">
                    <a16:rowId xmlns:a16="http://schemas.microsoft.com/office/drawing/2014/main" val="1450816186"/>
                  </a:ext>
                </a:extLst>
              </a:tr>
              <a:tr h="184150">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ACV</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(Water-Ayeast)</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-0.09736</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0.728</a:t>
                      </a:r>
                    </a:p>
                  </a:txBody>
                  <a:tcPr marL="6350" marR="6350" marT="6350" marB="0" anchor="ctr">
                    <a:lnL>
                      <a:noFill/>
                    </a:lnL>
                    <a:lnR>
                      <a:noFill/>
                    </a:lnR>
                    <a:lnT>
                      <a:noFill/>
                    </a:lnT>
                    <a:lnB>
                      <a:noFill/>
                    </a:lnB>
                    <a:noFill/>
                  </a:tcPr>
                </a:tc>
                <a:extLst>
                  <a:ext uri="{0D108BD9-81ED-4DB2-BD59-A6C34878D82A}">
                    <a16:rowId xmlns:a16="http://schemas.microsoft.com/office/drawing/2014/main" val="2789484028"/>
                  </a:ext>
                </a:extLst>
              </a:tr>
              <a:tr h="184150">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(ACV-AYeast)</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Water</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0.2681</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&lt; 0.001</a:t>
                      </a:r>
                    </a:p>
                  </a:txBody>
                  <a:tcPr marL="6350" marR="6350" marT="6350" marB="0" anchor="ctr">
                    <a:lnL>
                      <a:noFill/>
                    </a:lnL>
                    <a:lnR>
                      <a:noFill/>
                    </a:lnR>
                    <a:lnT>
                      <a:noFill/>
                    </a:lnT>
                    <a:lnB>
                      <a:noFill/>
                    </a:lnB>
                    <a:noFill/>
                  </a:tcPr>
                </a:tc>
                <a:extLst>
                  <a:ext uri="{0D108BD9-81ED-4DB2-BD59-A6C34878D82A}">
                    <a16:rowId xmlns:a16="http://schemas.microsoft.com/office/drawing/2014/main" val="3117935213"/>
                  </a:ext>
                </a:extLst>
              </a:tr>
              <a:tr h="184150">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(ACV-AYeast)</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(Water-</a:t>
                      </a:r>
                      <a:r>
                        <a:rPr lang="en-US" sz="1600" b="0" i="0" u="none" strike="noStrike" dirty="0" err="1">
                          <a:solidFill>
                            <a:srgbClr val="000000"/>
                          </a:solidFill>
                          <a:effectLst/>
                          <a:latin typeface="Arial" panose="020B0604020202020204" pitchFamily="34" charset="0"/>
                          <a:cs typeface="Arial" panose="020B0604020202020204" pitchFamily="34" charset="0"/>
                        </a:rPr>
                        <a:t>Ayeast</a:t>
                      </a:r>
                      <a:r>
                        <a:rPr lang="en-US" sz="1600" b="0" i="0" u="none" strike="noStrike" dirty="0">
                          <a:solidFill>
                            <a:srgbClr val="000000"/>
                          </a:solidFill>
                          <a:effectLst/>
                          <a:latin typeface="Arial" panose="020B0604020202020204" pitchFamily="34" charset="0"/>
                          <a:cs typeface="Arial" panose="020B0604020202020204" pitchFamily="34" charset="0"/>
                        </a:rPr>
                        <a:t>)</a:t>
                      </a:r>
                    </a:p>
                  </a:txBody>
                  <a:tcPr marL="6350" marR="6350" marT="6350" marB="0" anchor="ctr">
                    <a:lnL>
                      <a:noFill/>
                    </a:lnL>
                    <a:lnR>
                      <a:noFill/>
                    </a:lnR>
                    <a:lnT>
                      <a:noFill/>
                    </a:lnT>
                    <a:lnB>
                      <a:noFill/>
                    </a:lnB>
                    <a:noFill/>
                  </a:tcPr>
                </a:tc>
                <a:tc>
                  <a:txBody>
                    <a:bodyPr/>
                    <a:lstStyle/>
                    <a:p>
                      <a:pPr algn="just" fontAlgn="ctr"/>
                      <a:r>
                        <a:rPr lang="en-US" sz="1600" b="0" i="0" u="none" strike="noStrike">
                          <a:solidFill>
                            <a:srgbClr val="000000"/>
                          </a:solidFill>
                          <a:effectLst/>
                          <a:latin typeface="Arial" panose="020B0604020202020204" pitchFamily="34" charset="0"/>
                          <a:cs typeface="Arial" panose="020B0604020202020204" pitchFamily="34" charset="0"/>
                        </a:rPr>
                        <a:t>0.00942</a:t>
                      </a:r>
                    </a:p>
                  </a:txBody>
                  <a:tcPr marL="6350" marR="6350" marT="6350" marB="0" anchor="ctr">
                    <a:lnL>
                      <a:noFill/>
                    </a:lnL>
                    <a:lnR>
                      <a:noFill/>
                    </a:lnR>
                    <a:lnT>
                      <a:noFill/>
                    </a:lnT>
                    <a:lnB>
                      <a:noFill/>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L>
                      <a:noFill/>
                    </a:lnL>
                    <a:lnR>
                      <a:noFill/>
                    </a:lnR>
                    <a:lnT>
                      <a:noFill/>
                    </a:lnT>
                    <a:lnB>
                      <a:noFill/>
                    </a:lnB>
                    <a:noFill/>
                  </a:tcPr>
                </a:tc>
                <a:extLst>
                  <a:ext uri="{0D108BD9-81ED-4DB2-BD59-A6C34878D82A}">
                    <a16:rowId xmlns:a16="http://schemas.microsoft.com/office/drawing/2014/main" val="169871194"/>
                  </a:ext>
                </a:extLst>
              </a:tr>
              <a:tr h="184150">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Water</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vs</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(Water-</a:t>
                      </a:r>
                      <a:r>
                        <a:rPr lang="en-US" sz="1600" b="0" i="0" u="none" strike="noStrike" dirty="0" err="1">
                          <a:solidFill>
                            <a:srgbClr val="000000"/>
                          </a:solidFill>
                          <a:effectLst/>
                          <a:latin typeface="Arial" panose="020B0604020202020204" pitchFamily="34" charset="0"/>
                          <a:cs typeface="Arial" panose="020B0604020202020204" pitchFamily="34" charset="0"/>
                        </a:rPr>
                        <a:t>Ayeast</a:t>
                      </a:r>
                      <a:r>
                        <a:rPr lang="en-US" sz="1600" b="0" i="0" u="none" strike="noStrike" dirty="0">
                          <a:solidFill>
                            <a:srgbClr val="000000"/>
                          </a:solidFill>
                          <a:effectLst/>
                          <a:latin typeface="Arial" panose="020B0604020202020204" pitchFamily="34" charset="0"/>
                          <a:cs typeface="Arial" panose="020B0604020202020204" pitchFamily="34" charset="0"/>
                        </a:rPr>
                        <a:t>)</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-0.25868</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ctr"/>
                      <a:r>
                        <a:rPr lang="en-US" sz="1600" b="0" i="0" u="none" strike="noStrike" dirty="0">
                          <a:solidFill>
                            <a:srgbClr val="000000"/>
                          </a:solidFill>
                          <a:effectLst/>
                          <a:latin typeface="Arial" panose="020B0604020202020204" pitchFamily="34" charset="0"/>
                          <a:cs typeface="Arial" panose="020B0604020202020204" pitchFamily="34" charset="0"/>
                        </a:rPr>
                        <a:t>&lt; 0.001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8228569"/>
                  </a:ext>
                </a:extLst>
              </a:tr>
            </a:tbl>
          </a:graphicData>
        </a:graphic>
      </p:graphicFrame>
      <p:pic>
        <p:nvPicPr>
          <p:cNvPr id="29" name="Picture 28">
            <a:extLst>
              <a:ext uri="{FF2B5EF4-FFF2-40B4-BE49-F238E27FC236}">
                <a16:creationId xmlns:a16="http://schemas.microsoft.com/office/drawing/2014/main" id="{024E1F38-4937-C533-183B-32A36EC38A4D}"/>
              </a:ext>
            </a:extLst>
          </p:cNvPr>
          <p:cNvPicPr>
            <a:picLocks noChangeAspect="1"/>
          </p:cNvPicPr>
          <p:nvPr/>
        </p:nvPicPr>
        <p:blipFill>
          <a:blip r:embed="rId2"/>
          <a:stretch>
            <a:fillRect/>
          </a:stretch>
        </p:blipFill>
        <p:spPr>
          <a:xfrm>
            <a:off x="6096000" y="925519"/>
            <a:ext cx="5978353" cy="3689498"/>
          </a:xfrm>
          <a:prstGeom prst="rect">
            <a:avLst/>
          </a:prstGeom>
        </p:spPr>
      </p:pic>
    </p:spTree>
    <p:extLst>
      <p:ext uri="{BB962C8B-B14F-4D97-AF65-F5344CB8AC3E}">
        <p14:creationId xmlns:p14="http://schemas.microsoft.com/office/powerpoint/2010/main" val="148105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1176CA-235E-669C-929B-A14299AEA596}"/>
              </a:ext>
            </a:extLst>
          </p:cNvPr>
          <p:cNvPicPr>
            <a:picLocks noChangeAspect="1"/>
          </p:cNvPicPr>
          <p:nvPr/>
        </p:nvPicPr>
        <p:blipFill>
          <a:blip r:embed="rId3"/>
          <a:stretch>
            <a:fillRect/>
          </a:stretch>
        </p:blipFill>
        <p:spPr>
          <a:xfrm>
            <a:off x="53421" y="1076734"/>
            <a:ext cx="6229703" cy="4157989"/>
          </a:xfrm>
          <a:prstGeom prst="rect">
            <a:avLst/>
          </a:prstGeom>
        </p:spPr>
      </p:pic>
      <p:sp>
        <p:nvSpPr>
          <p:cNvPr id="2" name="Title 1">
            <a:extLst>
              <a:ext uri="{FF2B5EF4-FFF2-40B4-BE49-F238E27FC236}">
                <a16:creationId xmlns:a16="http://schemas.microsoft.com/office/drawing/2014/main" id="{3DDAA8AA-5B8E-531E-2714-FD666869200F}"/>
              </a:ext>
            </a:extLst>
          </p:cNvPr>
          <p:cNvSpPr>
            <a:spLocks noGrp="1"/>
          </p:cNvSpPr>
          <p:nvPr>
            <p:ph type="title"/>
          </p:nvPr>
        </p:nvSpPr>
        <p:spPr>
          <a:xfrm>
            <a:off x="231684" y="281169"/>
            <a:ext cx="11960315" cy="549276"/>
          </a:xfrm>
        </p:spPr>
        <p:txBody>
          <a:bodyPr>
            <a:normAutofit/>
          </a:bodyPr>
          <a:lstStyle/>
          <a:p>
            <a:r>
              <a:rPr lang="en-US" sz="2400" b="1" dirty="0"/>
              <a:t>Effect of active-yeast (A-Yeast) on SWD attraction by ACV: Prototype</a:t>
            </a:r>
          </a:p>
        </p:txBody>
      </p:sp>
      <p:pic>
        <p:nvPicPr>
          <p:cNvPr id="21" name="Picture 20">
            <a:extLst>
              <a:ext uri="{FF2B5EF4-FFF2-40B4-BE49-F238E27FC236}">
                <a16:creationId xmlns:a16="http://schemas.microsoft.com/office/drawing/2014/main" id="{FBCCFDBD-EA67-CAB8-2FF1-D5431214B757}"/>
              </a:ext>
            </a:extLst>
          </p:cNvPr>
          <p:cNvPicPr>
            <a:picLocks noChangeAspect="1"/>
          </p:cNvPicPr>
          <p:nvPr/>
        </p:nvPicPr>
        <p:blipFill>
          <a:blip r:embed="rId4"/>
          <a:stretch>
            <a:fillRect/>
          </a:stretch>
        </p:blipFill>
        <p:spPr>
          <a:xfrm>
            <a:off x="9597514" y="1065714"/>
            <a:ext cx="1238223" cy="701984"/>
          </a:xfrm>
          <a:prstGeom prst="rect">
            <a:avLst/>
          </a:prstGeom>
        </p:spPr>
      </p:pic>
      <p:grpSp>
        <p:nvGrpSpPr>
          <p:cNvPr id="35" name="Group 34">
            <a:extLst>
              <a:ext uri="{FF2B5EF4-FFF2-40B4-BE49-F238E27FC236}">
                <a16:creationId xmlns:a16="http://schemas.microsoft.com/office/drawing/2014/main" id="{FB4AAA43-B2B7-0222-75DB-75D4E249A6F6}"/>
              </a:ext>
            </a:extLst>
          </p:cNvPr>
          <p:cNvGrpSpPr/>
          <p:nvPr/>
        </p:nvGrpSpPr>
        <p:grpSpPr>
          <a:xfrm>
            <a:off x="6543557" y="3876179"/>
            <a:ext cx="857800" cy="746566"/>
            <a:chOff x="7059294" y="1177961"/>
            <a:chExt cx="1611686" cy="1552163"/>
          </a:xfrm>
        </p:grpSpPr>
        <p:pic>
          <p:nvPicPr>
            <p:cNvPr id="16" name="Picture 15">
              <a:extLst>
                <a:ext uri="{FF2B5EF4-FFF2-40B4-BE49-F238E27FC236}">
                  <a16:creationId xmlns:a16="http://schemas.microsoft.com/office/drawing/2014/main" id="{96FBCAD8-2354-96A4-690D-7992CB8A5CDF}"/>
                </a:ext>
              </a:extLst>
            </p:cNvPr>
            <p:cNvPicPr>
              <a:picLocks noChangeAspect="1"/>
            </p:cNvPicPr>
            <p:nvPr/>
          </p:nvPicPr>
          <p:blipFill>
            <a:blip r:embed="rId5"/>
            <a:stretch>
              <a:fillRect/>
            </a:stretch>
          </p:blipFill>
          <p:spPr>
            <a:xfrm>
              <a:off x="7059294" y="1177961"/>
              <a:ext cx="1611686" cy="1552163"/>
            </a:xfrm>
            <a:prstGeom prst="rect">
              <a:avLst/>
            </a:prstGeom>
          </p:spPr>
        </p:pic>
        <p:sp>
          <p:nvSpPr>
            <p:cNvPr id="22" name="Rectangle 21">
              <a:extLst>
                <a:ext uri="{FF2B5EF4-FFF2-40B4-BE49-F238E27FC236}">
                  <a16:creationId xmlns:a16="http://schemas.microsoft.com/office/drawing/2014/main" id="{C43F8FD7-87B3-BEFD-3538-00677FA0D4A9}"/>
                </a:ext>
              </a:extLst>
            </p:cNvPr>
            <p:cNvSpPr/>
            <p:nvPr/>
          </p:nvSpPr>
          <p:spPr>
            <a:xfrm>
              <a:off x="7059294" y="1329667"/>
              <a:ext cx="1241882" cy="5860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14%</a:t>
              </a:r>
            </a:p>
          </p:txBody>
        </p:sp>
        <p:sp>
          <p:nvSpPr>
            <p:cNvPr id="23" name="Rectangle 22">
              <a:extLst>
                <a:ext uri="{FF2B5EF4-FFF2-40B4-BE49-F238E27FC236}">
                  <a16:creationId xmlns:a16="http://schemas.microsoft.com/office/drawing/2014/main" id="{E61310C4-C718-C55F-C5BE-C622F422DEFB}"/>
                </a:ext>
              </a:extLst>
            </p:cNvPr>
            <p:cNvSpPr/>
            <p:nvPr/>
          </p:nvSpPr>
          <p:spPr>
            <a:xfrm>
              <a:off x="7243462" y="1982185"/>
              <a:ext cx="1145627" cy="6315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86%</a:t>
              </a:r>
            </a:p>
          </p:txBody>
        </p:sp>
      </p:grpSp>
      <p:grpSp>
        <p:nvGrpSpPr>
          <p:cNvPr id="34" name="Group 33">
            <a:extLst>
              <a:ext uri="{FF2B5EF4-FFF2-40B4-BE49-F238E27FC236}">
                <a16:creationId xmlns:a16="http://schemas.microsoft.com/office/drawing/2014/main" id="{36AFA022-C828-4D4D-741D-E15652E8BCB7}"/>
              </a:ext>
            </a:extLst>
          </p:cNvPr>
          <p:cNvGrpSpPr/>
          <p:nvPr/>
        </p:nvGrpSpPr>
        <p:grpSpPr>
          <a:xfrm>
            <a:off x="6479948" y="2248458"/>
            <a:ext cx="874347" cy="723142"/>
            <a:chOff x="7286838" y="3321068"/>
            <a:chExt cx="1454502" cy="1354579"/>
          </a:xfrm>
        </p:grpSpPr>
        <p:pic>
          <p:nvPicPr>
            <p:cNvPr id="25" name="Picture 24">
              <a:extLst>
                <a:ext uri="{FF2B5EF4-FFF2-40B4-BE49-F238E27FC236}">
                  <a16:creationId xmlns:a16="http://schemas.microsoft.com/office/drawing/2014/main" id="{59B1E4D2-287B-7FD7-034E-9464A39147B4}"/>
                </a:ext>
              </a:extLst>
            </p:cNvPr>
            <p:cNvPicPr>
              <a:picLocks noChangeAspect="1"/>
            </p:cNvPicPr>
            <p:nvPr/>
          </p:nvPicPr>
          <p:blipFill>
            <a:blip r:embed="rId6"/>
            <a:stretch>
              <a:fillRect/>
            </a:stretch>
          </p:blipFill>
          <p:spPr>
            <a:xfrm>
              <a:off x="7286838" y="3321068"/>
              <a:ext cx="1454501" cy="1354579"/>
            </a:xfrm>
            <a:prstGeom prst="rect">
              <a:avLst/>
            </a:prstGeom>
          </p:spPr>
        </p:pic>
        <p:sp>
          <p:nvSpPr>
            <p:cNvPr id="26" name="Rectangle 25">
              <a:extLst>
                <a:ext uri="{FF2B5EF4-FFF2-40B4-BE49-F238E27FC236}">
                  <a16:creationId xmlns:a16="http://schemas.microsoft.com/office/drawing/2014/main" id="{0E8439D2-B71F-2E3C-3737-6709BA9A8523}"/>
                </a:ext>
              </a:extLst>
            </p:cNvPr>
            <p:cNvSpPr/>
            <p:nvPr/>
          </p:nvSpPr>
          <p:spPr>
            <a:xfrm>
              <a:off x="7913628" y="3621795"/>
              <a:ext cx="827712"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47.9%</a:t>
              </a:r>
            </a:p>
          </p:txBody>
        </p:sp>
        <p:sp>
          <p:nvSpPr>
            <p:cNvPr id="27" name="Rectangle 26">
              <a:extLst>
                <a:ext uri="{FF2B5EF4-FFF2-40B4-BE49-F238E27FC236}">
                  <a16:creationId xmlns:a16="http://schemas.microsoft.com/office/drawing/2014/main" id="{EF77ADF3-2AA5-2F93-F349-DE1EFC7406BA}"/>
                </a:ext>
              </a:extLst>
            </p:cNvPr>
            <p:cNvSpPr/>
            <p:nvPr/>
          </p:nvSpPr>
          <p:spPr>
            <a:xfrm>
              <a:off x="7316862" y="3704526"/>
              <a:ext cx="827712"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52.1%</a:t>
              </a:r>
            </a:p>
          </p:txBody>
        </p:sp>
      </p:grpSp>
      <p:grpSp>
        <p:nvGrpSpPr>
          <p:cNvPr id="37" name="Group 36">
            <a:extLst>
              <a:ext uri="{FF2B5EF4-FFF2-40B4-BE49-F238E27FC236}">
                <a16:creationId xmlns:a16="http://schemas.microsoft.com/office/drawing/2014/main" id="{929D3073-36CC-23BB-C390-E4CFA354518F}"/>
              </a:ext>
            </a:extLst>
          </p:cNvPr>
          <p:cNvGrpSpPr/>
          <p:nvPr/>
        </p:nvGrpSpPr>
        <p:grpSpPr>
          <a:xfrm>
            <a:off x="6547133" y="3094111"/>
            <a:ext cx="807162" cy="723142"/>
            <a:chOff x="8841388" y="1365955"/>
            <a:chExt cx="1342364" cy="1396095"/>
          </a:xfrm>
        </p:grpSpPr>
        <p:pic>
          <p:nvPicPr>
            <p:cNvPr id="20" name="Picture 19">
              <a:extLst>
                <a:ext uri="{FF2B5EF4-FFF2-40B4-BE49-F238E27FC236}">
                  <a16:creationId xmlns:a16="http://schemas.microsoft.com/office/drawing/2014/main" id="{39F229A0-74F6-5AD5-4478-8DC68697E7A7}"/>
                </a:ext>
              </a:extLst>
            </p:cNvPr>
            <p:cNvPicPr>
              <a:picLocks noChangeAspect="1"/>
            </p:cNvPicPr>
            <p:nvPr/>
          </p:nvPicPr>
          <p:blipFill>
            <a:blip r:embed="rId7"/>
            <a:stretch>
              <a:fillRect/>
            </a:stretch>
          </p:blipFill>
          <p:spPr>
            <a:xfrm>
              <a:off x="8841388" y="1365955"/>
              <a:ext cx="1296849" cy="1396095"/>
            </a:xfrm>
            <a:prstGeom prst="rect">
              <a:avLst/>
            </a:prstGeom>
          </p:spPr>
        </p:pic>
        <p:sp>
          <p:nvSpPr>
            <p:cNvPr id="28" name="Rectangle 27">
              <a:extLst>
                <a:ext uri="{FF2B5EF4-FFF2-40B4-BE49-F238E27FC236}">
                  <a16:creationId xmlns:a16="http://schemas.microsoft.com/office/drawing/2014/main" id="{2D33EE6E-4A30-CC09-DBC6-AD5DEFE7398F}"/>
                </a:ext>
              </a:extLst>
            </p:cNvPr>
            <p:cNvSpPr/>
            <p:nvPr/>
          </p:nvSpPr>
          <p:spPr>
            <a:xfrm>
              <a:off x="9444888" y="1829710"/>
              <a:ext cx="738864"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65%</a:t>
              </a:r>
            </a:p>
          </p:txBody>
        </p:sp>
        <p:sp>
          <p:nvSpPr>
            <p:cNvPr id="29" name="Rectangle 28">
              <a:extLst>
                <a:ext uri="{FF2B5EF4-FFF2-40B4-BE49-F238E27FC236}">
                  <a16:creationId xmlns:a16="http://schemas.microsoft.com/office/drawing/2014/main" id="{1DE65629-8018-09C3-294D-EAC7B3C396DF}"/>
                </a:ext>
              </a:extLst>
            </p:cNvPr>
            <p:cNvSpPr/>
            <p:nvPr/>
          </p:nvSpPr>
          <p:spPr>
            <a:xfrm>
              <a:off x="8875297" y="1460839"/>
              <a:ext cx="738864"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35%</a:t>
              </a:r>
            </a:p>
          </p:txBody>
        </p:sp>
      </p:grpSp>
      <p:grpSp>
        <p:nvGrpSpPr>
          <p:cNvPr id="36" name="Group 35">
            <a:extLst>
              <a:ext uri="{FF2B5EF4-FFF2-40B4-BE49-F238E27FC236}">
                <a16:creationId xmlns:a16="http://schemas.microsoft.com/office/drawing/2014/main" id="{20019104-018B-0EF6-A344-642F27010BBC}"/>
              </a:ext>
            </a:extLst>
          </p:cNvPr>
          <p:cNvGrpSpPr/>
          <p:nvPr/>
        </p:nvGrpSpPr>
        <p:grpSpPr>
          <a:xfrm>
            <a:off x="6509278" y="1419007"/>
            <a:ext cx="874346" cy="738584"/>
            <a:chOff x="8861351" y="3297003"/>
            <a:chExt cx="1522564" cy="1422857"/>
          </a:xfrm>
        </p:grpSpPr>
        <p:pic>
          <p:nvPicPr>
            <p:cNvPr id="31" name="Picture 30">
              <a:extLst>
                <a:ext uri="{FF2B5EF4-FFF2-40B4-BE49-F238E27FC236}">
                  <a16:creationId xmlns:a16="http://schemas.microsoft.com/office/drawing/2014/main" id="{025CFF97-88EF-1ACD-AD64-1689B3AC850F}"/>
                </a:ext>
              </a:extLst>
            </p:cNvPr>
            <p:cNvPicPr>
              <a:picLocks noChangeAspect="1"/>
            </p:cNvPicPr>
            <p:nvPr/>
          </p:nvPicPr>
          <p:blipFill>
            <a:blip r:embed="rId8"/>
            <a:stretch>
              <a:fillRect/>
            </a:stretch>
          </p:blipFill>
          <p:spPr>
            <a:xfrm>
              <a:off x="8893138" y="3297003"/>
              <a:ext cx="1490776" cy="1422857"/>
            </a:xfrm>
            <a:prstGeom prst="rect">
              <a:avLst/>
            </a:prstGeom>
          </p:spPr>
        </p:pic>
        <p:sp>
          <p:nvSpPr>
            <p:cNvPr id="32" name="Rectangle 31">
              <a:extLst>
                <a:ext uri="{FF2B5EF4-FFF2-40B4-BE49-F238E27FC236}">
                  <a16:creationId xmlns:a16="http://schemas.microsoft.com/office/drawing/2014/main" id="{E0439DD6-94B1-46CF-D58C-5EAC90B5FE29}"/>
                </a:ext>
              </a:extLst>
            </p:cNvPr>
            <p:cNvSpPr/>
            <p:nvPr/>
          </p:nvSpPr>
          <p:spPr>
            <a:xfrm>
              <a:off x="8861351" y="3691613"/>
              <a:ext cx="878598"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49.2%</a:t>
              </a:r>
            </a:p>
          </p:txBody>
        </p:sp>
        <p:sp>
          <p:nvSpPr>
            <p:cNvPr id="33" name="Rectangle 32">
              <a:extLst>
                <a:ext uri="{FF2B5EF4-FFF2-40B4-BE49-F238E27FC236}">
                  <a16:creationId xmlns:a16="http://schemas.microsoft.com/office/drawing/2014/main" id="{A201A578-8EE4-1BEA-7CCA-0A75494588C3}"/>
                </a:ext>
              </a:extLst>
            </p:cNvPr>
            <p:cNvSpPr/>
            <p:nvPr/>
          </p:nvSpPr>
          <p:spPr>
            <a:xfrm>
              <a:off x="9533115" y="3691613"/>
              <a:ext cx="850800" cy="653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50.8%</a:t>
              </a:r>
            </a:p>
          </p:txBody>
        </p:sp>
      </p:grpSp>
      <p:sp>
        <p:nvSpPr>
          <p:cNvPr id="48" name="TextBox 47">
            <a:extLst>
              <a:ext uri="{FF2B5EF4-FFF2-40B4-BE49-F238E27FC236}">
                <a16:creationId xmlns:a16="http://schemas.microsoft.com/office/drawing/2014/main" id="{6FDC6D22-CEE7-9AEC-7424-085E2E8F1495}"/>
              </a:ext>
            </a:extLst>
          </p:cNvPr>
          <p:cNvSpPr txBox="1"/>
          <p:nvPr/>
        </p:nvSpPr>
        <p:spPr>
          <a:xfrm>
            <a:off x="7711928" y="889367"/>
            <a:ext cx="1557281" cy="584775"/>
          </a:xfrm>
          <a:prstGeom prst="rect">
            <a:avLst/>
          </a:prstGeom>
          <a:noFill/>
        </p:spPr>
        <p:txBody>
          <a:bodyPr wrap="square" rtlCol="0">
            <a:spAutoFit/>
          </a:bodyPr>
          <a:lstStyle/>
          <a:p>
            <a:pPr algn="ctr"/>
            <a:r>
              <a:rPr lang="en-US" sz="1600" b="1" dirty="0"/>
              <a:t>No of SWD tested (mean)</a:t>
            </a:r>
          </a:p>
        </p:txBody>
      </p:sp>
      <p:sp>
        <p:nvSpPr>
          <p:cNvPr id="49" name="TextBox 48">
            <a:extLst>
              <a:ext uri="{FF2B5EF4-FFF2-40B4-BE49-F238E27FC236}">
                <a16:creationId xmlns:a16="http://schemas.microsoft.com/office/drawing/2014/main" id="{ABCD0475-4B66-A5BB-94E9-D90A26D40B2C}"/>
              </a:ext>
            </a:extLst>
          </p:cNvPr>
          <p:cNvSpPr txBox="1"/>
          <p:nvPr/>
        </p:nvSpPr>
        <p:spPr>
          <a:xfrm>
            <a:off x="7595852" y="1598421"/>
            <a:ext cx="1557281" cy="338554"/>
          </a:xfrm>
          <a:prstGeom prst="rect">
            <a:avLst/>
          </a:prstGeom>
          <a:noFill/>
        </p:spPr>
        <p:txBody>
          <a:bodyPr wrap="square" rtlCol="0">
            <a:spAutoFit/>
          </a:bodyPr>
          <a:lstStyle/>
          <a:p>
            <a:pPr algn="ctr"/>
            <a:r>
              <a:rPr lang="en-US" sz="1600" dirty="0"/>
              <a:t>n = 181(45.2)</a:t>
            </a:r>
          </a:p>
        </p:txBody>
      </p:sp>
      <p:sp>
        <p:nvSpPr>
          <p:cNvPr id="50" name="TextBox 49">
            <a:extLst>
              <a:ext uri="{FF2B5EF4-FFF2-40B4-BE49-F238E27FC236}">
                <a16:creationId xmlns:a16="http://schemas.microsoft.com/office/drawing/2014/main" id="{B96B9A1A-CA64-E197-A7CB-F2375E905126}"/>
              </a:ext>
            </a:extLst>
          </p:cNvPr>
          <p:cNvSpPr txBox="1"/>
          <p:nvPr/>
        </p:nvSpPr>
        <p:spPr>
          <a:xfrm>
            <a:off x="7481453" y="2491153"/>
            <a:ext cx="1894412" cy="338554"/>
          </a:xfrm>
          <a:prstGeom prst="rect">
            <a:avLst/>
          </a:prstGeom>
          <a:noFill/>
        </p:spPr>
        <p:txBody>
          <a:bodyPr wrap="square" rtlCol="0">
            <a:spAutoFit/>
          </a:bodyPr>
          <a:lstStyle/>
          <a:p>
            <a:pPr algn="ctr"/>
            <a:r>
              <a:rPr lang="en-US" sz="1600" dirty="0"/>
              <a:t>n = 167(41.7)</a:t>
            </a:r>
          </a:p>
        </p:txBody>
      </p:sp>
      <p:sp>
        <p:nvSpPr>
          <p:cNvPr id="51" name="TextBox 50">
            <a:extLst>
              <a:ext uri="{FF2B5EF4-FFF2-40B4-BE49-F238E27FC236}">
                <a16:creationId xmlns:a16="http://schemas.microsoft.com/office/drawing/2014/main" id="{F7E46666-3E78-10D9-A1F4-19BB7D50AB42}"/>
              </a:ext>
            </a:extLst>
          </p:cNvPr>
          <p:cNvSpPr txBox="1"/>
          <p:nvPr/>
        </p:nvSpPr>
        <p:spPr>
          <a:xfrm>
            <a:off x="7739891" y="3301315"/>
            <a:ext cx="1439290" cy="338554"/>
          </a:xfrm>
          <a:prstGeom prst="rect">
            <a:avLst/>
          </a:prstGeom>
          <a:noFill/>
        </p:spPr>
        <p:txBody>
          <a:bodyPr wrap="square" rtlCol="0">
            <a:spAutoFit/>
          </a:bodyPr>
          <a:lstStyle/>
          <a:p>
            <a:pPr algn="ctr"/>
            <a:r>
              <a:rPr lang="en-US" sz="1600" dirty="0"/>
              <a:t>n = 193(48.4)</a:t>
            </a:r>
          </a:p>
        </p:txBody>
      </p:sp>
      <p:sp>
        <p:nvSpPr>
          <p:cNvPr id="52" name="TextBox 51">
            <a:extLst>
              <a:ext uri="{FF2B5EF4-FFF2-40B4-BE49-F238E27FC236}">
                <a16:creationId xmlns:a16="http://schemas.microsoft.com/office/drawing/2014/main" id="{38A33BCB-D9B6-DCF4-A2A2-71493B33EEA4}"/>
              </a:ext>
            </a:extLst>
          </p:cNvPr>
          <p:cNvSpPr txBox="1"/>
          <p:nvPr/>
        </p:nvSpPr>
        <p:spPr>
          <a:xfrm>
            <a:off x="7563823" y="4129907"/>
            <a:ext cx="1557281" cy="338554"/>
          </a:xfrm>
          <a:prstGeom prst="rect">
            <a:avLst/>
          </a:prstGeom>
          <a:noFill/>
        </p:spPr>
        <p:txBody>
          <a:bodyPr wrap="square" rtlCol="0">
            <a:spAutoFit/>
          </a:bodyPr>
          <a:lstStyle/>
          <a:p>
            <a:pPr algn="ctr"/>
            <a:r>
              <a:rPr lang="en-US" sz="1600" dirty="0"/>
              <a:t>n = 204(51.0)</a:t>
            </a:r>
          </a:p>
        </p:txBody>
      </p:sp>
      <p:sp>
        <p:nvSpPr>
          <p:cNvPr id="42" name="TextBox 41">
            <a:extLst>
              <a:ext uri="{FF2B5EF4-FFF2-40B4-BE49-F238E27FC236}">
                <a16:creationId xmlns:a16="http://schemas.microsoft.com/office/drawing/2014/main" id="{E7592945-9013-4547-DD3C-622F5875FF95}"/>
              </a:ext>
            </a:extLst>
          </p:cNvPr>
          <p:cNvSpPr txBox="1"/>
          <p:nvPr/>
        </p:nvSpPr>
        <p:spPr>
          <a:xfrm>
            <a:off x="2302392" y="935484"/>
            <a:ext cx="1973161" cy="646331"/>
          </a:xfrm>
          <a:prstGeom prst="rect">
            <a:avLst/>
          </a:prstGeom>
          <a:noFill/>
        </p:spPr>
        <p:txBody>
          <a:bodyPr wrap="square" rtlCol="0">
            <a:spAutoFit/>
          </a:bodyPr>
          <a:lstStyle/>
          <a:p>
            <a:pPr algn="ctr"/>
            <a:r>
              <a:rPr lang="en-US" b="1" dirty="0"/>
              <a:t>Test arm </a:t>
            </a:r>
          </a:p>
          <a:p>
            <a:pPr algn="ctr"/>
            <a:r>
              <a:rPr lang="en-US" b="1" dirty="0"/>
              <a:t>(Lure)</a:t>
            </a:r>
          </a:p>
        </p:txBody>
      </p:sp>
      <p:sp>
        <p:nvSpPr>
          <p:cNvPr id="43" name="TextBox 42">
            <a:extLst>
              <a:ext uri="{FF2B5EF4-FFF2-40B4-BE49-F238E27FC236}">
                <a16:creationId xmlns:a16="http://schemas.microsoft.com/office/drawing/2014/main" id="{39E92134-5C1E-06B0-8DB7-CA30FA7FE4BB}"/>
              </a:ext>
            </a:extLst>
          </p:cNvPr>
          <p:cNvSpPr txBox="1"/>
          <p:nvPr/>
        </p:nvSpPr>
        <p:spPr>
          <a:xfrm>
            <a:off x="3950367" y="935483"/>
            <a:ext cx="1679330" cy="646331"/>
          </a:xfrm>
          <a:prstGeom prst="rect">
            <a:avLst/>
          </a:prstGeom>
          <a:noFill/>
        </p:spPr>
        <p:txBody>
          <a:bodyPr wrap="square" rtlCol="0">
            <a:spAutoFit/>
          </a:bodyPr>
          <a:lstStyle/>
          <a:p>
            <a:pPr algn="ctr"/>
            <a:r>
              <a:rPr lang="en-US" b="1" dirty="0"/>
              <a:t>Control arm</a:t>
            </a:r>
          </a:p>
          <a:p>
            <a:pPr algn="ctr"/>
            <a:r>
              <a:rPr lang="en-US" b="1" dirty="0"/>
              <a:t>(water)</a:t>
            </a:r>
          </a:p>
        </p:txBody>
      </p:sp>
      <p:sp>
        <p:nvSpPr>
          <p:cNvPr id="44" name="Right Brace 43">
            <a:extLst>
              <a:ext uri="{FF2B5EF4-FFF2-40B4-BE49-F238E27FC236}">
                <a16:creationId xmlns:a16="http://schemas.microsoft.com/office/drawing/2014/main" id="{BFBEB4D5-6D3C-333E-EBDA-468B3DFFE521}"/>
              </a:ext>
            </a:extLst>
          </p:cNvPr>
          <p:cNvSpPr/>
          <p:nvPr/>
        </p:nvSpPr>
        <p:spPr>
          <a:xfrm>
            <a:off x="5263838" y="1480968"/>
            <a:ext cx="134318" cy="1490632"/>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934AF1D9-F99B-DBCA-23F7-DB9CC0C7789B}"/>
              </a:ext>
            </a:extLst>
          </p:cNvPr>
          <p:cNvSpPr/>
          <p:nvPr/>
        </p:nvSpPr>
        <p:spPr>
          <a:xfrm>
            <a:off x="6181812" y="3110136"/>
            <a:ext cx="127185" cy="1490632"/>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0F14ED67-E259-5041-79C2-A265A6649282}"/>
              </a:ext>
            </a:extLst>
          </p:cNvPr>
          <p:cNvSpPr txBox="1"/>
          <p:nvPr/>
        </p:nvSpPr>
        <p:spPr>
          <a:xfrm>
            <a:off x="5232739" y="2044631"/>
            <a:ext cx="527956" cy="378858"/>
          </a:xfrm>
          <a:prstGeom prst="rect">
            <a:avLst/>
          </a:prstGeom>
          <a:noFill/>
        </p:spPr>
        <p:txBody>
          <a:bodyPr wrap="square" rtlCol="0">
            <a:spAutoFit/>
          </a:bodyPr>
          <a:lstStyle/>
          <a:p>
            <a:pPr algn="ctr"/>
            <a:r>
              <a:rPr lang="en-US" b="1" i="1" dirty="0"/>
              <a:t>**</a:t>
            </a:r>
          </a:p>
        </p:txBody>
      </p:sp>
      <p:sp>
        <p:nvSpPr>
          <p:cNvPr id="54" name="TextBox 53">
            <a:extLst>
              <a:ext uri="{FF2B5EF4-FFF2-40B4-BE49-F238E27FC236}">
                <a16:creationId xmlns:a16="http://schemas.microsoft.com/office/drawing/2014/main" id="{D71FE72A-838B-9E27-9FAF-7EA0B1FA85D1}"/>
              </a:ext>
            </a:extLst>
          </p:cNvPr>
          <p:cNvSpPr txBox="1"/>
          <p:nvPr/>
        </p:nvSpPr>
        <p:spPr>
          <a:xfrm>
            <a:off x="5847340" y="3683418"/>
            <a:ext cx="527956" cy="315715"/>
          </a:xfrm>
          <a:prstGeom prst="rect">
            <a:avLst/>
          </a:prstGeom>
          <a:noFill/>
        </p:spPr>
        <p:txBody>
          <a:bodyPr wrap="square" rtlCol="0">
            <a:spAutoFit/>
          </a:bodyPr>
          <a:lstStyle/>
          <a:p>
            <a:pPr algn="ctr"/>
            <a:r>
              <a:rPr lang="en-US" sz="1400" i="1" dirty="0"/>
              <a:t>ns</a:t>
            </a:r>
          </a:p>
        </p:txBody>
      </p:sp>
      <p:sp>
        <p:nvSpPr>
          <p:cNvPr id="55" name="Right Brace 54">
            <a:extLst>
              <a:ext uri="{FF2B5EF4-FFF2-40B4-BE49-F238E27FC236}">
                <a16:creationId xmlns:a16="http://schemas.microsoft.com/office/drawing/2014/main" id="{ED309552-6665-84D7-6C0C-F1A24215396A}"/>
              </a:ext>
            </a:extLst>
          </p:cNvPr>
          <p:cNvSpPr/>
          <p:nvPr/>
        </p:nvSpPr>
        <p:spPr>
          <a:xfrm flipH="1">
            <a:off x="2302392" y="1535305"/>
            <a:ext cx="111284" cy="1490632"/>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EB3B84D-E434-8AB0-D507-B37C9CE27BD4}"/>
              </a:ext>
            </a:extLst>
          </p:cNvPr>
          <p:cNvSpPr txBox="1"/>
          <p:nvPr/>
        </p:nvSpPr>
        <p:spPr>
          <a:xfrm>
            <a:off x="1907686" y="2093783"/>
            <a:ext cx="527956" cy="347286"/>
          </a:xfrm>
          <a:prstGeom prst="rect">
            <a:avLst/>
          </a:prstGeom>
          <a:noFill/>
        </p:spPr>
        <p:txBody>
          <a:bodyPr wrap="square" rtlCol="0">
            <a:spAutoFit/>
          </a:bodyPr>
          <a:lstStyle/>
          <a:p>
            <a:pPr algn="ctr"/>
            <a:r>
              <a:rPr lang="en-US" sz="1600" b="1" i="1" dirty="0"/>
              <a:t>**</a:t>
            </a:r>
          </a:p>
        </p:txBody>
      </p:sp>
      <p:sp>
        <p:nvSpPr>
          <p:cNvPr id="57" name="Right Brace 56">
            <a:extLst>
              <a:ext uri="{FF2B5EF4-FFF2-40B4-BE49-F238E27FC236}">
                <a16:creationId xmlns:a16="http://schemas.microsoft.com/office/drawing/2014/main" id="{D4822CEB-1B0D-0489-2DAE-CB6A2BF2A65C}"/>
              </a:ext>
            </a:extLst>
          </p:cNvPr>
          <p:cNvSpPr/>
          <p:nvPr/>
        </p:nvSpPr>
        <p:spPr>
          <a:xfrm flipH="1">
            <a:off x="1507605" y="3132113"/>
            <a:ext cx="164502" cy="1490632"/>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1A401D1E-FD3E-E0A4-6C46-E0384D4A393C}"/>
              </a:ext>
            </a:extLst>
          </p:cNvPr>
          <p:cNvSpPr txBox="1"/>
          <p:nvPr/>
        </p:nvSpPr>
        <p:spPr>
          <a:xfrm>
            <a:off x="1498616" y="3648588"/>
            <a:ext cx="527956" cy="315715"/>
          </a:xfrm>
          <a:prstGeom prst="rect">
            <a:avLst/>
          </a:prstGeom>
          <a:noFill/>
        </p:spPr>
        <p:txBody>
          <a:bodyPr wrap="square" rtlCol="0">
            <a:spAutoFit/>
          </a:bodyPr>
          <a:lstStyle/>
          <a:p>
            <a:pPr algn="ctr"/>
            <a:r>
              <a:rPr lang="en-US" sz="1400" i="1" dirty="0"/>
              <a:t>ns</a:t>
            </a:r>
          </a:p>
        </p:txBody>
      </p:sp>
      <p:sp>
        <p:nvSpPr>
          <p:cNvPr id="5" name="TextBox 4">
            <a:extLst>
              <a:ext uri="{FF2B5EF4-FFF2-40B4-BE49-F238E27FC236}">
                <a16:creationId xmlns:a16="http://schemas.microsoft.com/office/drawing/2014/main" id="{7B9A5CAC-9615-9555-337E-1D97FDEA2534}"/>
              </a:ext>
            </a:extLst>
          </p:cNvPr>
          <p:cNvSpPr txBox="1"/>
          <p:nvPr/>
        </p:nvSpPr>
        <p:spPr>
          <a:xfrm>
            <a:off x="6175237" y="859906"/>
            <a:ext cx="1751261" cy="584775"/>
          </a:xfrm>
          <a:prstGeom prst="rect">
            <a:avLst/>
          </a:prstGeom>
          <a:noFill/>
        </p:spPr>
        <p:txBody>
          <a:bodyPr wrap="square" rtlCol="0">
            <a:spAutoFit/>
          </a:bodyPr>
          <a:lstStyle/>
          <a:p>
            <a:pPr algn="ctr"/>
            <a:r>
              <a:rPr lang="en-US" sz="1600" b="1" dirty="0"/>
              <a:t>Non-response (%)</a:t>
            </a:r>
          </a:p>
        </p:txBody>
      </p:sp>
    </p:spTree>
    <p:extLst>
      <p:ext uri="{BB962C8B-B14F-4D97-AF65-F5344CB8AC3E}">
        <p14:creationId xmlns:p14="http://schemas.microsoft.com/office/powerpoint/2010/main" val="151544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8B9B1A-5B28-EA60-8F6A-AC058D5E7CCE}"/>
              </a:ext>
            </a:extLst>
          </p:cNvPr>
          <p:cNvSpPr txBox="1">
            <a:spLocks/>
          </p:cNvSpPr>
          <p:nvPr/>
        </p:nvSpPr>
        <p:spPr>
          <a:xfrm>
            <a:off x="369972" y="297712"/>
            <a:ext cx="5642656" cy="527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Four-way olfactometer</a:t>
            </a:r>
          </a:p>
        </p:txBody>
      </p:sp>
      <p:pic>
        <p:nvPicPr>
          <p:cNvPr id="11" name="Content Placeholder 4" descr="A picture containing wall, indoor, cluttered">
            <a:extLst>
              <a:ext uri="{FF2B5EF4-FFF2-40B4-BE49-F238E27FC236}">
                <a16:creationId xmlns:a16="http://schemas.microsoft.com/office/drawing/2014/main" id="{A0F1221A-90B0-3827-11CF-A3108CA28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41" y="3265446"/>
            <a:ext cx="4692502" cy="2977117"/>
          </a:xfrm>
          <a:prstGeom prst="rect">
            <a:avLst/>
          </a:prstGeom>
          <a:effectLst>
            <a:softEdge rad="0"/>
          </a:effectLst>
        </p:spPr>
      </p:pic>
      <p:sp>
        <p:nvSpPr>
          <p:cNvPr id="12" name="TextBox 11">
            <a:extLst>
              <a:ext uri="{FF2B5EF4-FFF2-40B4-BE49-F238E27FC236}">
                <a16:creationId xmlns:a16="http://schemas.microsoft.com/office/drawing/2014/main" id="{0637D7B4-3A0A-14D4-8C18-4DEBF42D1E74}"/>
              </a:ext>
            </a:extLst>
          </p:cNvPr>
          <p:cNvSpPr txBox="1"/>
          <p:nvPr/>
        </p:nvSpPr>
        <p:spPr>
          <a:xfrm>
            <a:off x="382801" y="1012544"/>
            <a:ext cx="5752213" cy="21070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1 SWD introduced in the insect release tube.</a:t>
            </a:r>
          </a:p>
          <a:p>
            <a:pPr marL="285750" indent="-228600">
              <a:lnSpc>
                <a:spcPct val="90000"/>
              </a:lnSpc>
              <a:spcAft>
                <a:spcPts val="600"/>
              </a:spcAft>
              <a:buFont typeface="Arial" panose="020B0604020202020204" pitchFamily="34" charset="0"/>
              <a:buChar char="•"/>
            </a:pPr>
            <a:r>
              <a:rPr lang="en-US" sz="2000" dirty="0"/>
              <a:t>25 reps per lure</a:t>
            </a:r>
          </a:p>
          <a:p>
            <a:pPr marL="285750" indent="-228600">
              <a:lnSpc>
                <a:spcPct val="90000"/>
              </a:lnSpc>
              <a:spcAft>
                <a:spcPts val="600"/>
              </a:spcAft>
              <a:buFont typeface="Arial" panose="020B0604020202020204" pitchFamily="34" charset="0"/>
              <a:buChar char="•"/>
            </a:pPr>
            <a:r>
              <a:rPr lang="en-US" sz="2000" dirty="0"/>
              <a:t>Two arms connected to test lure, other arm to control (water) </a:t>
            </a:r>
          </a:p>
          <a:p>
            <a:pPr marL="285750" indent="-228600">
              <a:lnSpc>
                <a:spcPct val="90000"/>
              </a:lnSpc>
              <a:spcAft>
                <a:spcPts val="600"/>
              </a:spcAft>
              <a:buFont typeface="Arial" panose="020B0604020202020204" pitchFamily="34" charset="0"/>
              <a:buChar char="•"/>
            </a:pPr>
            <a:r>
              <a:rPr lang="en-US" sz="2000" dirty="0"/>
              <a:t>5 minutes for SWD to acclimatize</a:t>
            </a:r>
          </a:p>
          <a:p>
            <a:pPr marL="285750" indent="-228600">
              <a:lnSpc>
                <a:spcPct val="90000"/>
              </a:lnSpc>
              <a:spcAft>
                <a:spcPts val="600"/>
              </a:spcAft>
              <a:buFont typeface="Arial" panose="020B0604020202020204" pitchFamily="34" charset="0"/>
              <a:buChar char="•"/>
            </a:pPr>
            <a:r>
              <a:rPr lang="en-US" sz="2000" dirty="0"/>
              <a:t>Response of SWD recorded after 10 mins.</a:t>
            </a:r>
          </a:p>
        </p:txBody>
      </p:sp>
      <p:grpSp>
        <p:nvGrpSpPr>
          <p:cNvPr id="19" name="Group 18">
            <a:extLst>
              <a:ext uri="{FF2B5EF4-FFF2-40B4-BE49-F238E27FC236}">
                <a16:creationId xmlns:a16="http://schemas.microsoft.com/office/drawing/2014/main" id="{1CC1816C-FF96-E98D-769A-2A1031B9993F}"/>
              </a:ext>
            </a:extLst>
          </p:cNvPr>
          <p:cNvGrpSpPr/>
          <p:nvPr/>
        </p:nvGrpSpPr>
        <p:grpSpPr>
          <a:xfrm>
            <a:off x="6265926" y="450768"/>
            <a:ext cx="5412361" cy="3844786"/>
            <a:chOff x="5929611" y="44423"/>
            <a:chExt cx="5889726" cy="3907184"/>
          </a:xfrm>
        </p:grpSpPr>
        <p:pic>
          <p:nvPicPr>
            <p:cNvPr id="14" name="Picture 13">
              <a:extLst>
                <a:ext uri="{FF2B5EF4-FFF2-40B4-BE49-F238E27FC236}">
                  <a16:creationId xmlns:a16="http://schemas.microsoft.com/office/drawing/2014/main" id="{1A234D1A-85C2-8708-1E5E-81290F644FCB}"/>
                </a:ext>
              </a:extLst>
            </p:cNvPr>
            <p:cNvPicPr>
              <a:picLocks noChangeAspect="1"/>
            </p:cNvPicPr>
            <p:nvPr/>
          </p:nvPicPr>
          <p:blipFill>
            <a:blip r:embed="rId4"/>
            <a:stretch>
              <a:fillRect/>
            </a:stretch>
          </p:blipFill>
          <p:spPr>
            <a:xfrm>
              <a:off x="5929611" y="44423"/>
              <a:ext cx="5826453" cy="3907184"/>
            </a:xfrm>
            <a:prstGeom prst="rect">
              <a:avLst/>
            </a:prstGeom>
          </p:spPr>
        </p:pic>
        <p:sp>
          <p:nvSpPr>
            <p:cNvPr id="16" name="TextBox 15">
              <a:extLst>
                <a:ext uri="{FF2B5EF4-FFF2-40B4-BE49-F238E27FC236}">
                  <a16:creationId xmlns:a16="http://schemas.microsoft.com/office/drawing/2014/main" id="{B703F28B-CE8D-3FF7-6C7E-D0037EC5F9BE}"/>
                </a:ext>
              </a:extLst>
            </p:cNvPr>
            <p:cNvSpPr txBox="1"/>
            <p:nvPr/>
          </p:nvSpPr>
          <p:spPr>
            <a:xfrm>
              <a:off x="7814137" y="207691"/>
              <a:ext cx="210151" cy="369332"/>
            </a:xfrm>
            <a:prstGeom prst="rect">
              <a:avLst/>
            </a:prstGeom>
            <a:noFill/>
          </p:spPr>
          <p:txBody>
            <a:bodyPr wrap="square">
              <a:spAutoFit/>
            </a:bodyPr>
            <a:lstStyle/>
            <a:p>
              <a:r>
                <a:rPr lang="en-US" sz="1800" dirty="0"/>
                <a:t>a</a:t>
              </a:r>
              <a:endParaRPr lang="en-US" dirty="0"/>
            </a:p>
          </p:txBody>
        </p:sp>
        <p:sp>
          <p:nvSpPr>
            <p:cNvPr id="17" name="TextBox 16">
              <a:extLst>
                <a:ext uri="{FF2B5EF4-FFF2-40B4-BE49-F238E27FC236}">
                  <a16:creationId xmlns:a16="http://schemas.microsoft.com/office/drawing/2014/main" id="{244ACB3F-4705-E5A3-FEA7-0602B00BD2FE}"/>
                </a:ext>
              </a:extLst>
            </p:cNvPr>
            <p:cNvSpPr txBox="1"/>
            <p:nvPr/>
          </p:nvSpPr>
          <p:spPr>
            <a:xfrm>
              <a:off x="10146211" y="221188"/>
              <a:ext cx="210151" cy="369332"/>
            </a:xfrm>
            <a:prstGeom prst="rect">
              <a:avLst/>
            </a:prstGeom>
            <a:noFill/>
          </p:spPr>
          <p:txBody>
            <a:bodyPr wrap="square">
              <a:spAutoFit/>
            </a:bodyPr>
            <a:lstStyle/>
            <a:p>
              <a:r>
                <a:rPr lang="en-US" sz="1800" dirty="0"/>
                <a:t>b</a:t>
              </a:r>
              <a:endParaRPr lang="en-US" dirty="0"/>
            </a:p>
          </p:txBody>
        </p:sp>
        <p:sp>
          <p:nvSpPr>
            <p:cNvPr id="18" name="TextBox 17">
              <a:extLst>
                <a:ext uri="{FF2B5EF4-FFF2-40B4-BE49-F238E27FC236}">
                  <a16:creationId xmlns:a16="http://schemas.microsoft.com/office/drawing/2014/main" id="{C75C891D-D2FF-660C-1497-A5A4965A9EAA}"/>
                </a:ext>
              </a:extLst>
            </p:cNvPr>
            <p:cNvSpPr txBox="1"/>
            <p:nvPr/>
          </p:nvSpPr>
          <p:spPr>
            <a:xfrm>
              <a:off x="10546182" y="450767"/>
              <a:ext cx="1273155" cy="369332"/>
            </a:xfrm>
            <a:prstGeom prst="rect">
              <a:avLst/>
            </a:prstGeom>
            <a:noFill/>
          </p:spPr>
          <p:txBody>
            <a:bodyPr wrap="square">
              <a:spAutoFit/>
            </a:bodyPr>
            <a:lstStyle/>
            <a:p>
              <a:r>
                <a:rPr lang="en-US" sz="1800" dirty="0"/>
                <a:t>P &lt; 0.01</a:t>
              </a:r>
              <a:endParaRPr lang="en-US" dirty="0"/>
            </a:p>
          </p:txBody>
        </p:sp>
      </p:grpSp>
      <p:sp>
        <p:nvSpPr>
          <p:cNvPr id="21" name="TextBox 20">
            <a:extLst>
              <a:ext uri="{FF2B5EF4-FFF2-40B4-BE49-F238E27FC236}">
                <a16:creationId xmlns:a16="http://schemas.microsoft.com/office/drawing/2014/main" id="{BBB1B3C2-E69B-000E-6916-6F494715F2FC}"/>
              </a:ext>
            </a:extLst>
          </p:cNvPr>
          <p:cNvSpPr txBox="1"/>
          <p:nvPr/>
        </p:nvSpPr>
        <p:spPr>
          <a:xfrm>
            <a:off x="6408761" y="4577732"/>
            <a:ext cx="5434664" cy="918778"/>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dirty="0"/>
              <a:t>SWD preferred ACV to water.</a:t>
            </a:r>
          </a:p>
          <a:p>
            <a:pPr marL="285750" indent="-228600">
              <a:lnSpc>
                <a:spcPct val="90000"/>
              </a:lnSpc>
              <a:spcAft>
                <a:spcPts val="600"/>
              </a:spcAft>
              <a:buFont typeface="Arial" panose="020B0604020202020204" pitchFamily="34" charset="0"/>
              <a:buChar char="•"/>
            </a:pPr>
            <a:r>
              <a:rPr lang="en-US" dirty="0"/>
              <a:t>Challenge: Less than 20% of SWD responded to experimental treatments. </a:t>
            </a:r>
            <a:endParaRPr lang="en-US" sz="1800" dirty="0"/>
          </a:p>
        </p:txBody>
      </p:sp>
      <p:sp>
        <p:nvSpPr>
          <p:cNvPr id="22" name="TextBox 21">
            <a:extLst>
              <a:ext uri="{FF2B5EF4-FFF2-40B4-BE49-F238E27FC236}">
                <a16:creationId xmlns:a16="http://schemas.microsoft.com/office/drawing/2014/main" id="{2C952D92-B596-95D3-2814-24CD6506C9E1}"/>
              </a:ext>
            </a:extLst>
          </p:cNvPr>
          <p:cNvSpPr txBox="1"/>
          <p:nvPr/>
        </p:nvSpPr>
        <p:spPr>
          <a:xfrm>
            <a:off x="718841" y="6249908"/>
            <a:ext cx="3647597" cy="276999"/>
          </a:xfrm>
          <a:prstGeom prst="rect">
            <a:avLst/>
          </a:prstGeom>
          <a:solidFill>
            <a:schemeClr val="bg1"/>
          </a:solidFill>
        </p:spPr>
        <p:txBody>
          <a:bodyPr wrap="square">
            <a:spAutoFit/>
          </a:bodyPr>
          <a:lstStyle/>
          <a:p>
            <a:pPr algn="l" fontAlgn="base">
              <a:spcBef>
                <a:spcPts val="375"/>
              </a:spcBef>
            </a:pPr>
            <a:r>
              <a:rPr lang="en-US" sz="1200" b="0" i="1" dirty="0">
                <a:solidFill>
                  <a:srgbClr val="0A6DB1"/>
                </a:solidFill>
                <a:effectLst/>
                <a:latin typeface="Helvetica Neue"/>
              </a:rPr>
              <a:t>Credit to Dr. Emily </a:t>
            </a:r>
            <a:r>
              <a:rPr lang="en-US" sz="1200" b="0" i="1" dirty="0" err="1">
                <a:solidFill>
                  <a:srgbClr val="0A6DB1"/>
                </a:solidFill>
                <a:effectLst/>
                <a:latin typeface="Helvetica Neue"/>
              </a:rPr>
              <a:t>Alhoff</a:t>
            </a:r>
            <a:endParaRPr lang="en-US" sz="1200" b="0" i="1" dirty="0">
              <a:solidFill>
                <a:srgbClr val="0A6DB1"/>
              </a:solidFill>
              <a:effectLst/>
              <a:latin typeface="Helvetica Neue"/>
            </a:endParaRPr>
          </a:p>
        </p:txBody>
      </p:sp>
    </p:spTree>
    <p:extLst>
      <p:ext uri="{BB962C8B-B14F-4D97-AF65-F5344CB8AC3E}">
        <p14:creationId xmlns:p14="http://schemas.microsoft.com/office/powerpoint/2010/main" val="348449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E1CA2-552E-3FF2-A3EA-5BA0437F2B7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E4E84F9-5C26-7DAD-7276-1A700F455AD2}"/>
              </a:ext>
            </a:extLst>
          </p:cNvPr>
          <p:cNvSpPr txBox="1">
            <a:spLocks/>
          </p:cNvSpPr>
          <p:nvPr/>
        </p:nvSpPr>
        <p:spPr>
          <a:xfrm>
            <a:off x="37490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a:t>Two-way olfactometer (Y-tube)</a:t>
            </a:r>
          </a:p>
        </p:txBody>
      </p:sp>
      <p:pic>
        <p:nvPicPr>
          <p:cNvPr id="6" name="Picture 5" descr="A picture containing indoor, cooking, cluttered&#10;&#10;AI-generated content may be incorrect.">
            <a:extLst>
              <a:ext uri="{FF2B5EF4-FFF2-40B4-BE49-F238E27FC236}">
                <a16:creationId xmlns:a16="http://schemas.microsoft.com/office/drawing/2014/main" id="{40E88BE9-201E-FD1F-5DD7-F29CF22A9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528" y="636118"/>
            <a:ext cx="2569257" cy="2079650"/>
          </a:xfrm>
          <a:prstGeom prst="rect">
            <a:avLst/>
          </a:prstGeom>
        </p:spPr>
      </p:pic>
      <p:pic>
        <p:nvPicPr>
          <p:cNvPr id="8" name="Picture 7" descr="A picture containing indoor, cluttered&#10;&#10;AI-generated content may be incorrect.">
            <a:extLst>
              <a:ext uri="{FF2B5EF4-FFF2-40B4-BE49-F238E27FC236}">
                <a16:creationId xmlns:a16="http://schemas.microsoft.com/office/drawing/2014/main" id="{CB81056F-D7CC-E7BD-C644-18DF27216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270" y="636118"/>
            <a:ext cx="2179624" cy="2079650"/>
          </a:xfrm>
          <a:prstGeom prst="rect">
            <a:avLst/>
          </a:prstGeom>
        </p:spPr>
      </p:pic>
      <p:pic>
        <p:nvPicPr>
          <p:cNvPr id="9218" name="Picture 2" descr="The Y-tube olfactometer assembly used in the Curculio sayi bioassays ...">
            <a:extLst>
              <a:ext uri="{FF2B5EF4-FFF2-40B4-BE49-F238E27FC236}">
                <a16:creationId xmlns:a16="http://schemas.microsoft.com/office/drawing/2014/main" id="{E6022AA8-9D0F-450E-569D-669F85034C5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32379" y="636118"/>
            <a:ext cx="2479132" cy="2079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24F549-8C54-ED19-9A39-BA3FA128E269}"/>
              </a:ext>
            </a:extLst>
          </p:cNvPr>
          <p:cNvSpPr txBox="1"/>
          <p:nvPr/>
        </p:nvSpPr>
        <p:spPr>
          <a:xfrm>
            <a:off x="148857" y="2715768"/>
            <a:ext cx="4029738" cy="289538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5 to 13 SWD introduced in the insect release tube.</a:t>
            </a:r>
          </a:p>
          <a:p>
            <a:pPr marL="285750" indent="-228600">
              <a:lnSpc>
                <a:spcPct val="90000"/>
              </a:lnSpc>
              <a:spcAft>
                <a:spcPts val="600"/>
              </a:spcAft>
              <a:buFont typeface="Arial" panose="020B0604020202020204" pitchFamily="34" charset="0"/>
              <a:buChar char="•"/>
            </a:pPr>
            <a:r>
              <a:rPr lang="en-US" sz="2000" dirty="0"/>
              <a:t>20 reps per lure</a:t>
            </a:r>
          </a:p>
          <a:p>
            <a:pPr marL="285750" indent="-228600">
              <a:lnSpc>
                <a:spcPct val="90000"/>
              </a:lnSpc>
              <a:spcAft>
                <a:spcPts val="600"/>
              </a:spcAft>
              <a:buFont typeface="Arial" panose="020B0604020202020204" pitchFamily="34" charset="0"/>
              <a:buChar char="•"/>
            </a:pPr>
            <a:r>
              <a:rPr lang="en-US" sz="2000" dirty="0"/>
              <a:t>One arm connected to test lure, other arm to control (water) </a:t>
            </a:r>
          </a:p>
          <a:p>
            <a:pPr marL="285750" indent="-228600">
              <a:lnSpc>
                <a:spcPct val="90000"/>
              </a:lnSpc>
              <a:spcAft>
                <a:spcPts val="600"/>
              </a:spcAft>
              <a:buFont typeface="Arial" panose="020B0604020202020204" pitchFamily="34" charset="0"/>
              <a:buChar char="•"/>
            </a:pPr>
            <a:r>
              <a:rPr lang="en-US" sz="2000" dirty="0"/>
              <a:t>5 minutes for SWD to acclimatize</a:t>
            </a:r>
          </a:p>
          <a:p>
            <a:pPr marL="285750" indent="-228600">
              <a:lnSpc>
                <a:spcPct val="90000"/>
              </a:lnSpc>
              <a:spcAft>
                <a:spcPts val="600"/>
              </a:spcAft>
              <a:buFont typeface="Arial" panose="020B0604020202020204" pitchFamily="34" charset="0"/>
              <a:buChar char="•"/>
            </a:pPr>
            <a:r>
              <a:rPr lang="en-US" sz="2000" dirty="0"/>
              <a:t>Response of SWD recorded after 10 mins</a:t>
            </a:r>
          </a:p>
        </p:txBody>
      </p:sp>
      <p:sp>
        <p:nvSpPr>
          <p:cNvPr id="2" name="TextBox 1">
            <a:extLst>
              <a:ext uri="{FF2B5EF4-FFF2-40B4-BE49-F238E27FC236}">
                <a16:creationId xmlns:a16="http://schemas.microsoft.com/office/drawing/2014/main" id="{1A7FE579-D984-4E13-F2F4-A617975A64BA}"/>
              </a:ext>
            </a:extLst>
          </p:cNvPr>
          <p:cNvSpPr txBox="1"/>
          <p:nvPr/>
        </p:nvSpPr>
        <p:spPr>
          <a:xfrm>
            <a:off x="4365809" y="2715768"/>
            <a:ext cx="3647597" cy="276999"/>
          </a:xfrm>
          <a:prstGeom prst="rect">
            <a:avLst/>
          </a:prstGeom>
          <a:solidFill>
            <a:schemeClr val="bg1"/>
          </a:solidFill>
        </p:spPr>
        <p:txBody>
          <a:bodyPr wrap="square">
            <a:spAutoFit/>
          </a:bodyPr>
          <a:lstStyle/>
          <a:p>
            <a:pPr algn="l" fontAlgn="base">
              <a:spcBef>
                <a:spcPts val="375"/>
              </a:spcBef>
            </a:pPr>
            <a:r>
              <a:rPr lang="en-US" sz="1200" b="0" i="1" dirty="0">
                <a:solidFill>
                  <a:srgbClr val="0A6DB1"/>
                </a:solidFill>
                <a:effectLst/>
                <a:latin typeface="Helvetica Neue"/>
              </a:rPr>
              <a:t>Credit to Dr. Emily </a:t>
            </a:r>
            <a:r>
              <a:rPr lang="en-US" sz="1200" b="0" i="1" dirty="0" err="1">
                <a:solidFill>
                  <a:srgbClr val="0A6DB1"/>
                </a:solidFill>
                <a:effectLst/>
                <a:latin typeface="Helvetica Neue"/>
              </a:rPr>
              <a:t>Alhoff</a:t>
            </a:r>
            <a:endParaRPr lang="en-US" sz="1200" b="0" i="1" dirty="0">
              <a:solidFill>
                <a:srgbClr val="0A6DB1"/>
              </a:solidFill>
              <a:effectLst/>
              <a:latin typeface="Helvetica Neue"/>
            </a:endParaRPr>
          </a:p>
        </p:txBody>
      </p:sp>
      <p:graphicFrame>
        <p:nvGraphicFramePr>
          <p:cNvPr id="9" name="Table 8">
            <a:extLst>
              <a:ext uri="{FF2B5EF4-FFF2-40B4-BE49-F238E27FC236}">
                <a16:creationId xmlns:a16="http://schemas.microsoft.com/office/drawing/2014/main" id="{9297B07C-8C58-712A-1915-7E3D71D1876C}"/>
              </a:ext>
            </a:extLst>
          </p:cNvPr>
          <p:cNvGraphicFramePr>
            <a:graphicFrameLocks noGrp="1"/>
          </p:cNvGraphicFramePr>
          <p:nvPr/>
        </p:nvGraphicFramePr>
        <p:xfrm>
          <a:off x="4974046" y="3466846"/>
          <a:ext cx="6078719" cy="1964690"/>
        </p:xfrm>
        <a:graphic>
          <a:graphicData uri="http://schemas.openxmlformats.org/drawingml/2006/table">
            <a:tbl>
              <a:tblPr/>
              <a:tblGrid>
                <a:gridCol w="1818168">
                  <a:extLst>
                    <a:ext uri="{9D8B030D-6E8A-4147-A177-3AD203B41FA5}">
                      <a16:colId xmlns:a16="http://schemas.microsoft.com/office/drawing/2014/main" val="946862348"/>
                    </a:ext>
                  </a:extLst>
                </a:gridCol>
                <a:gridCol w="1246949">
                  <a:extLst>
                    <a:ext uri="{9D8B030D-6E8A-4147-A177-3AD203B41FA5}">
                      <a16:colId xmlns:a16="http://schemas.microsoft.com/office/drawing/2014/main" val="1329609885"/>
                    </a:ext>
                  </a:extLst>
                </a:gridCol>
                <a:gridCol w="893147">
                  <a:extLst>
                    <a:ext uri="{9D8B030D-6E8A-4147-A177-3AD203B41FA5}">
                      <a16:colId xmlns:a16="http://schemas.microsoft.com/office/drawing/2014/main" val="362177672"/>
                    </a:ext>
                  </a:extLst>
                </a:gridCol>
                <a:gridCol w="974342">
                  <a:extLst>
                    <a:ext uri="{9D8B030D-6E8A-4147-A177-3AD203B41FA5}">
                      <a16:colId xmlns:a16="http://schemas.microsoft.com/office/drawing/2014/main" val="2829305315"/>
                    </a:ext>
                  </a:extLst>
                </a:gridCol>
                <a:gridCol w="1146113">
                  <a:extLst>
                    <a:ext uri="{9D8B030D-6E8A-4147-A177-3AD203B41FA5}">
                      <a16:colId xmlns:a16="http://schemas.microsoft.com/office/drawing/2014/main" val="4182032322"/>
                    </a:ext>
                  </a:extLst>
                </a:gridCol>
              </a:tblGrid>
              <a:tr h="184150">
                <a:tc>
                  <a:txBody>
                    <a:bodyPr/>
                    <a:lstStyle/>
                    <a:p>
                      <a:pPr algn="l" fontAlgn="b"/>
                      <a:r>
                        <a:rPr lang="en-US" sz="1800" b="1" i="0" u="none" strike="noStrike" dirty="0">
                          <a:solidFill>
                            <a:srgbClr val="000000"/>
                          </a:solidFill>
                          <a:effectLst/>
                          <a:latin typeface="Aptos Narrow" panose="020B0004020202020204" pitchFamily="34" charset="0"/>
                        </a:rPr>
                        <a:t>Parameters</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b="1" i="0" u="none" strike="noStrike" dirty="0">
                          <a:solidFill>
                            <a:srgbClr val="000000"/>
                          </a:solidFill>
                          <a:effectLst/>
                          <a:latin typeface="Aptos Narrow" panose="020B0004020202020204" pitchFamily="34" charset="0"/>
                        </a:rPr>
                        <a:t>Estimate</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b="1" i="0" u="none" strike="noStrike" dirty="0" err="1">
                          <a:solidFill>
                            <a:srgbClr val="000000"/>
                          </a:solidFill>
                          <a:effectLst/>
                          <a:latin typeface="Aptos Narrow" panose="020B0004020202020204" pitchFamily="34" charset="0"/>
                        </a:rPr>
                        <a:t>Std.Error</a:t>
                      </a:r>
                      <a:endParaRPr lang="en-US" sz="1800" b="1" i="0" u="none" strike="noStrike" dirty="0">
                        <a:solidFill>
                          <a:srgbClr val="000000"/>
                        </a:solidFill>
                        <a:effectLst/>
                        <a:latin typeface="Aptos Narrow" panose="020B000402020202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b="1" i="0" u="none" strike="noStrike" dirty="0">
                          <a:solidFill>
                            <a:srgbClr val="000000"/>
                          </a:solidFill>
                          <a:effectLst/>
                          <a:latin typeface="Aptos Narrow" panose="020B0004020202020204" pitchFamily="34" charset="0"/>
                        </a:rPr>
                        <a:t>z value</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b="1" i="0" u="none" strike="noStrike" dirty="0" err="1">
                          <a:solidFill>
                            <a:srgbClr val="000000"/>
                          </a:solidFill>
                          <a:effectLst/>
                          <a:latin typeface="Aptos Narrow" panose="020B0004020202020204" pitchFamily="34" charset="0"/>
                        </a:rPr>
                        <a:t>Pr</a:t>
                      </a:r>
                      <a:r>
                        <a:rPr lang="en-US" sz="1800" b="1" i="0" u="none" strike="noStrike" dirty="0">
                          <a:solidFill>
                            <a:srgbClr val="000000"/>
                          </a:solidFill>
                          <a:effectLst/>
                          <a:latin typeface="Aptos Narrow" panose="020B0004020202020204" pitchFamily="34" charset="0"/>
                        </a:rPr>
                        <a:t>(&gt;|z|)</a:t>
                      </a:r>
                    </a:p>
                  </a:txBody>
                  <a:tcPr marL="6350" marR="6350" marT="635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860237"/>
                  </a:ext>
                </a:extLst>
              </a:tr>
              <a:tr h="184150">
                <a:tc>
                  <a:txBody>
                    <a:bodyPr/>
                    <a:lstStyle/>
                    <a:p>
                      <a:pPr algn="l" fontAlgn="b"/>
                      <a:r>
                        <a:rPr lang="en-US" sz="1800" b="0" i="0" u="none" strike="noStrike" dirty="0">
                          <a:solidFill>
                            <a:srgbClr val="000000"/>
                          </a:solidFill>
                          <a:effectLst/>
                          <a:latin typeface="Aptos Narrow" panose="020B0004020202020204" pitchFamily="34" charset="0"/>
                        </a:rPr>
                        <a:t>(Intercept-</a:t>
                      </a:r>
                      <a:r>
                        <a:rPr lang="en-US" sz="1800" b="0" i="0" u="none" strike="noStrike" dirty="0">
                          <a:solidFill>
                            <a:srgbClr val="00B0F0"/>
                          </a:solidFill>
                          <a:effectLst/>
                          <a:latin typeface="Aptos Narrow" panose="020B0004020202020204" pitchFamily="34" charset="0"/>
                        </a:rPr>
                        <a:t>ACV</a:t>
                      </a:r>
                      <a:r>
                        <a:rPr lang="en-US" sz="1800" b="0" i="0" u="none" strike="noStrike" dirty="0">
                          <a:solidFill>
                            <a:srgbClr val="000000"/>
                          </a:solidFill>
                          <a:effectLst/>
                          <a:latin typeface="Aptos Narrow" panose="020B0004020202020204" pitchFamily="34" charset="0"/>
                        </a:rPr>
                        <a:t>)</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0.7243</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0.1476</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4.907</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&lt; 0.001***</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893997629"/>
                  </a:ext>
                </a:extLst>
              </a:tr>
              <a:tr h="184150">
                <a:tc>
                  <a:txBody>
                    <a:bodyPr/>
                    <a:lstStyle/>
                    <a:p>
                      <a:pPr algn="l" fontAlgn="b"/>
                      <a:r>
                        <a:rPr lang="en-US" sz="1800" b="0" i="0" u="none" strike="noStrike" dirty="0">
                          <a:solidFill>
                            <a:srgbClr val="000000"/>
                          </a:solidFill>
                          <a:effectLst/>
                          <a:latin typeface="Aptos Narrow" panose="020B0004020202020204" pitchFamily="34" charset="0"/>
                        </a:rPr>
                        <a:t>ACV-</a:t>
                      </a:r>
                      <a:r>
                        <a:rPr lang="en-US" sz="1800" b="0" i="0" u="none" strike="noStrike" dirty="0" err="1">
                          <a:solidFill>
                            <a:srgbClr val="000000"/>
                          </a:solidFill>
                          <a:effectLst/>
                          <a:latin typeface="Aptos Narrow" panose="020B0004020202020204" pitchFamily="34" charset="0"/>
                        </a:rPr>
                        <a:t>Ayeast</a:t>
                      </a:r>
                      <a:endParaRPr lang="en-US" sz="18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-0.271</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0.1741</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-1.557</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0.119</a:t>
                      </a:r>
                    </a:p>
                  </a:txBody>
                  <a:tcPr marL="6350" marR="6350" marT="6350" marB="0" anchor="b">
                    <a:lnL>
                      <a:noFill/>
                    </a:lnL>
                    <a:lnR>
                      <a:noFill/>
                    </a:lnR>
                    <a:lnT>
                      <a:noFill/>
                    </a:lnT>
                    <a:lnB>
                      <a:noFill/>
                    </a:lnB>
                    <a:noFill/>
                  </a:tcPr>
                </a:tc>
                <a:extLst>
                  <a:ext uri="{0D108BD9-81ED-4DB2-BD59-A6C34878D82A}">
                    <a16:rowId xmlns:a16="http://schemas.microsoft.com/office/drawing/2014/main" val="2995582862"/>
                  </a:ext>
                </a:extLst>
              </a:tr>
              <a:tr h="184150">
                <a:tc>
                  <a:txBody>
                    <a:bodyPr/>
                    <a:lstStyle/>
                    <a:p>
                      <a:pPr algn="l" fontAlgn="b"/>
                      <a:r>
                        <a:rPr lang="en-US" sz="1800" b="0" i="0" u="none" strike="noStrike" dirty="0" err="1">
                          <a:solidFill>
                            <a:srgbClr val="000000"/>
                          </a:solidFill>
                          <a:effectLst/>
                          <a:latin typeface="Aptos Narrow" panose="020B0004020202020204" pitchFamily="34" charset="0"/>
                        </a:rPr>
                        <a:t>ACV_Iyeast</a:t>
                      </a:r>
                      <a:endParaRPr lang="en-US" sz="18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-0.3776</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0.1699</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-2.222</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0.026*</a:t>
                      </a:r>
                    </a:p>
                  </a:txBody>
                  <a:tcPr marL="6350" marR="6350" marT="6350" marB="0" anchor="b">
                    <a:lnL>
                      <a:noFill/>
                    </a:lnL>
                    <a:lnR>
                      <a:noFill/>
                    </a:lnR>
                    <a:lnT>
                      <a:noFill/>
                    </a:lnT>
                    <a:lnB>
                      <a:noFill/>
                    </a:lnB>
                    <a:noFill/>
                  </a:tcPr>
                </a:tc>
                <a:extLst>
                  <a:ext uri="{0D108BD9-81ED-4DB2-BD59-A6C34878D82A}">
                    <a16:rowId xmlns:a16="http://schemas.microsoft.com/office/drawing/2014/main" val="2744942874"/>
                  </a:ext>
                </a:extLst>
              </a:tr>
              <a:tr h="184150">
                <a:tc>
                  <a:txBody>
                    <a:bodyPr/>
                    <a:lstStyle/>
                    <a:p>
                      <a:pPr algn="l" fontAlgn="b"/>
                      <a:r>
                        <a:rPr lang="en-US" sz="1800" b="0" i="0" u="none" strike="noStrike" dirty="0">
                          <a:solidFill>
                            <a:srgbClr val="000000"/>
                          </a:solidFill>
                          <a:effectLst/>
                          <a:latin typeface="Aptos Narrow" panose="020B0004020202020204" pitchFamily="34" charset="0"/>
                        </a:rPr>
                        <a:t>Water</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-0.7007</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0.175</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-4.003</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0.001***</a:t>
                      </a:r>
                    </a:p>
                  </a:txBody>
                  <a:tcPr marL="6350" marR="6350" marT="6350" marB="0" anchor="b">
                    <a:lnL>
                      <a:noFill/>
                    </a:lnL>
                    <a:lnR>
                      <a:noFill/>
                    </a:lnR>
                    <a:lnT>
                      <a:noFill/>
                    </a:lnT>
                    <a:lnB>
                      <a:noFill/>
                    </a:lnB>
                    <a:noFill/>
                  </a:tcPr>
                </a:tc>
                <a:extLst>
                  <a:ext uri="{0D108BD9-81ED-4DB2-BD59-A6C34878D82A}">
                    <a16:rowId xmlns:a16="http://schemas.microsoft.com/office/drawing/2014/main" val="848250801"/>
                  </a:ext>
                </a:extLst>
              </a:tr>
              <a:tr h="184150">
                <a:tc>
                  <a:txBody>
                    <a:bodyPr/>
                    <a:lstStyle/>
                    <a:p>
                      <a:pPr algn="l" fontAlgn="b"/>
                      <a:r>
                        <a:rPr lang="en-US" sz="1800" b="0" i="0" u="none" strike="noStrike" dirty="0">
                          <a:solidFill>
                            <a:srgbClr val="000000"/>
                          </a:solidFill>
                          <a:effectLst/>
                          <a:latin typeface="Aptos Narrow" panose="020B0004020202020204" pitchFamily="34" charset="0"/>
                        </a:rPr>
                        <a:t>Water-</a:t>
                      </a:r>
                      <a:r>
                        <a:rPr lang="en-US" sz="1800" b="0" i="0" u="none" strike="noStrike" dirty="0" err="1">
                          <a:solidFill>
                            <a:srgbClr val="000000"/>
                          </a:solidFill>
                          <a:effectLst/>
                          <a:latin typeface="Aptos Narrow" panose="020B0004020202020204" pitchFamily="34" charset="0"/>
                        </a:rPr>
                        <a:t>Ayeast</a:t>
                      </a:r>
                      <a:endParaRPr lang="en-US" sz="18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-0.2838</a:t>
                      </a:r>
                    </a:p>
                  </a:txBody>
                  <a:tcPr marL="6350" marR="6350" marT="6350" marB="0" anchor="b">
                    <a:lnL>
                      <a:noFill/>
                    </a:lnL>
                    <a:lnR>
                      <a:noFill/>
                    </a:lnR>
                    <a:lnT>
                      <a:noFill/>
                    </a:lnT>
                    <a:lnB>
                      <a:noFill/>
                    </a:lnB>
                    <a:noFill/>
                  </a:tcPr>
                </a:tc>
                <a:tc>
                  <a:txBody>
                    <a:bodyPr/>
                    <a:lstStyle/>
                    <a:p>
                      <a:pPr algn="just" fontAlgn="b"/>
                      <a:r>
                        <a:rPr lang="en-US" sz="1800" b="0" i="0" u="none" strike="noStrike">
                          <a:solidFill>
                            <a:srgbClr val="000000"/>
                          </a:solidFill>
                          <a:effectLst/>
                          <a:latin typeface="Aptos Narrow" panose="020B0004020202020204" pitchFamily="34" charset="0"/>
                        </a:rPr>
                        <a:t>0.1724</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-1.646</a:t>
                      </a:r>
                    </a:p>
                  </a:txBody>
                  <a:tcPr marL="6350" marR="6350" marT="6350" marB="0" anchor="b">
                    <a:lnL>
                      <a:noFill/>
                    </a:lnL>
                    <a:lnR>
                      <a:noFill/>
                    </a:lnR>
                    <a:lnT>
                      <a:noFill/>
                    </a:lnT>
                    <a:lnB>
                      <a:noFill/>
                    </a:lnB>
                    <a:noFill/>
                  </a:tcPr>
                </a:tc>
                <a:tc>
                  <a:txBody>
                    <a:bodyPr/>
                    <a:lstStyle/>
                    <a:p>
                      <a:pPr algn="just" fontAlgn="b"/>
                      <a:r>
                        <a:rPr lang="en-US" sz="1800" b="0" i="0" u="none" strike="noStrike" dirty="0">
                          <a:solidFill>
                            <a:srgbClr val="000000"/>
                          </a:solidFill>
                          <a:effectLst/>
                          <a:latin typeface="Aptos Narrow" panose="020B0004020202020204" pitchFamily="34" charset="0"/>
                        </a:rPr>
                        <a:t>0.099.</a:t>
                      </a:r>
                    </a:p>
                  </a:txBody>
                  <a:tcPr marL="6350" marR="6350" marT="6350" marB="0" anchor="b">
                    <a:lnL>
                      <a:noFill/>
                    </a:lnL>
                    <a:lnR>
                      <a:noFill/>
                    </a:lnR>
                    <a:lnT>
                      <a:noFill/>
                    </a:lnT>
                    <a:lnB>
                      <a:noFill/>
                    </a:lnB>
                    <a:noFill/>
                  </a:tcPr>
                </a:tc>
                <a:extLst>
                  <a:ext uri="{0D108BD9-81ED-4DB2-BD59-A6C34878D82A}">
                    <a16:rowId xmlns:a16="http://schemas.microsoft.com/office/drawing/2014/main" val="3734842204"/>
                  </a:ext>
                </a:extLst>
              </a:tr>
              <a:tr h="184150">
                <a:tc>
                  <a:txBody>
                    <a:bodyPr/>
                    <a:lstStyle/>
                    <a:p>
                      <a:pPr algn="l" fontAlgn="b"/>
                      <a:r>
                        <a:rPr lang="en-US" sz="1800" b="0" i="0" u="none" strike="noStrike" dirty="0" err="1">
                          <a:solidFill>
                            <a:srgbClr val="000000"/>
                          </a:solidFill>
                          <a:effectLst/>
                          <a:latin typeface="Aptos Narrow" panose="020B0004020202020204" pitchFamily="34" charset="0"/>
                        </a:rPr>
                        <a:t>Water_Iyeast</a:t>
                      </a:r>
                      <a:endParaRPr lang="en-US" sz="18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b"/>
                      <a:r>
                        <a:rPr lang="en-US" sz="1800" b="0" i="0" u="none" strike="noStrike" dirty="0">
                          <a:solidFill>
                            <a:srgbClr val="000000"/>
                          </a:solidFill>
                          <a:effectLst/>
                          <a:latin typeface="Aptos Narrow" panose="020B0004020202020204" pitchFamily="34" charset="0"/>
                        </a:rPr>
                        <a:t>-0.4791</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b"/>
                      <a:r>
                        <a:rPr lang="en-US" sz="1800" b="0" i="0" u="none" strike="noStrike">
                          <a:solidFill>
                            <a:srgbClr val="000000"/>
                          </a:solidFill>
                          <a:effectLst/>
                          <a:latin typeface="Aptos Narrow" panose="020B0004020202020204" pitchFamily="34" charset="0"/>
                        </a:rPr>
                        <a:t>0.1721</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b"/>
                      <a:r>
                        <a:rPr lang="en-US" sz="1800" b="0" i="0" u="none" strike="noStrike">
                          <a:solidFill>
                            <a:srgbClr val="000000"/>
                          </a:solidFill>
                          <a:effectLst/>
                          <a:latin typeface="Aptos Narrow" panose="020B0004020202020204" pitchFamily="34" charset="0"/>
                        </a:rPr>
                        <a:t>-2.784</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just" fontAlgn="b"/>
                      <a:r>
                        <a:rPr lang="en-US" sz="1800" b="0" i="0" u="none" strike="noStrike" dirty="0">
                          <a:solidFill>
                            <a:srgbClr val="000000"/>
                          </a:solidFill>
                          <a:effectLst/>
                          <a:latin typeface="Aptos Narrow" panose="020B0004020202020204" pitchFamily="34" charset="0"/>
                        </a:rPr>
                        <a:t>0.005**</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845254"/>
                  </a:ext>
                </a:extLst>
              </a:tr>
            </a:tbl>
          </a:graphicData>
        </a:graphic>
      </p:graphicFrame>
    </p:spTree>
    <p:extLst>
      <p:ext uri="{BB962C8B-B14F-4D97-AF65-F5344CB8AC3E}">
        <p14:creationId xmlns:p14="http://schemas.microsoft.com/office/powerpoint/2010/main" val="3001271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7DF73B7B-76CF-12F1-B7AF-3F7E50476040}"/>
              </a:ext>
            </a:extLst>
          </p:cNvPr>
          <p:cNvGrpSpPr/>
          <p:nvPr/>
        </p:nvGrpSpPr>
        <p:grpSpPr>
          <a:xfrm>
            <a:off x="146639" y="864265"/>
            <a:ext cx="8587220" cy="5408948"/>
            <a:chOff x="146639" y="537687"/>
            <a:chExt cx="8638669" cy="5357539"/>
          </a:xfrm>
        </p:grpSpPr>
        <p:pic>
          <p:nvPicPr>
            <p:cNvPr id="11" name="Picture 10">
              <a:extLst>
                <a:ext uri="{FF2B5EF4-FFF2-40B4-BE49-F238E27FC236}">
                  <a16:creationId xmlns:a16="http://schemas.microsoft.com/office/drawing/2014/main" id="{EB2E95C5-FB90-2F6A-0CC2-01E82E544CA8}"/>
                </a:ext>
              </a:extLst>
            </p:cNvPr>
            <p:cNvPicPr>
              <a:picLocks noChangeAspect="1"/>
            </p:cNvPicPr>
            <p:nvPr/>
          </p:nvPicPr>
          <p:blipFill>
            <a:blip r:embed="rId3"/>
            <a:stretch>
              <a:fillRect/>
            </a:stretch>
          </p:blipFill>
          <p:spPr>
            <a:xfrm>
              <a:off x="146639" y="903771"/>
              <a:ext cx="7593864" cy="4991455"/>
            </a:xfrm>
            <a:prstGeom prst="rect">
              <a:avLst/>
            </a:prstGeom>
          </p:spPr>
        </p:pic>
        <p:grpSp>
          <p:nvGrpSpPr>
            <p:cNvPr id="23" name="Group 22">
              <a:extLst>
                <a:ext uri="{FF2B5EF4-FFF2-40B4-BE49-F238E27FC236}">
                  <a16:creationId xmlns:a16="http://schemas.microsoft.com/office/drawing/2014/main" id="{F2114D11-E44F-3AB1-54CC-2D1F270D7F63}"/>
                </a:ext>
              </a:extLst>
            </p:cNvPr>
            <p:cNvGrpSpPr/>
            <p:nvPr/>
          </p:nvGrpSpPr>
          <p:grpSpPr>
            <a:xfrm>
              <a:off x="7506584" y="4704060"/>
              <a:ext cx="634919" cy="516349"/>
              <a:chOff x="7484434" y="4268121"/>
              <a:chExt cx="634919" cy="516349"/>
            </a:xfrm>
          </p:grpSpPr>
          <p:pic>
            <p:nvPicPr>
              <p:cNvPr id="9" name="Picture 8">
                <a:extLst>
                  <a:ext uri="{FF2B5EF4-FFF2-40B4-BE49-F238E27FC236}">
                    <a16:creationId xmlns:a16="http://schemas.microsoft.com/office/drawing/2014/main" id="{CD93E219-7AB1-F061-CD85-F544CCF8736D}"/>
                  </a:ext>
                </a:extLst>
              </p:cNvPr>
              <p:cNvPicPr>
                <a:picLocks noChangeAspect="1"/>
              </p:cNvPicPr>
              <p:nvPr/>
            </p:nvPicPr>
            <p:blipFill>
              <a:blip r:embed="rId4"/>
              <a:stretch>
                <a:fillRect/>
              </a:stretch>
            </p:blipFill>
            <p:spPr>
              <a:xfrm>
                <a:off x="7484434" y="4268121"/>
                <a:ext cx="589231" cy="516349"/>
              </a:xfrm>
              <a:prstGeom prst="rect">
                <a:avLst/>
              </a:prstGeom>
            </p:spPr>
          </p:pic>
          <p:sp>
            <p:nvSpPr>
              <p:cNvPr id="14" name="Rectangle 13">
                <a:extLst>
                  <a:ext uri="{FF2B5EF4-FFF2-40B4-BE49-F238E27FC236}">
                    <a16:creationId xmlns:a16="http://schemas.microsoft.com/office/drawing/2014/main" id="{6C600F89-7003-0EF2-4288-48D1114A5D05}"/>
                  </a:ext>
                </a:extLst>
              </p:cNvPr>
              <p:cNvSpPr/>
              <p:nvPr/>
            </p:nvSpPr>
            <p:spPr>
              <a:xfrm>
                <a:off x="7729165" y="4506455"/>
                <a:ext cx="390188" cy="177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76%</a:t>
                </a:r>
              </a:p>
            </p:txBody>
          </p:sp>
          <p:sp>
            <p:nvSpPr>
              <p:cNvPr id="15" name="Rectangle 14">
                <a:extLst>
                  <a:ext uri="{FF2B5EF4-FFF2-40B4-BE49-F238E27FC236}">
                    <a16:creationId xmlns:a16="http://schemas.microsoft.com/office/drawing/2014/main" id="{7E3DC7D1-BC7B-A1D3-DC86-2023D844423B}"/>
                  </a:ext>
                </a:extLst>
              </p:cNvPr>
              <p:cNvSpPr/>
              <p:nvPr/>
            </p:nvSpPr>
            <p:spPr>
              <a:xfrm>
                <a:off x="7486337" y="4289388"/>
                <a:ext cx="390188" cy="177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24%</a:t>
                </a:r>
              </a:p>
            </p:txBody>
          </p:sp>
        </p:grpSp>
        <p:grpSp>
          <p:nvGrpSpPr>
            <p:cNvPr id="24" name="Group 23">
              <a:extLst>
                <a:ext uri="{FF2B5EF4-FFF2-40B4-BE49-F238E27FC236}">
                  <a16:creationId xmlns:a16="http://schemas.microsoft.com/office/drawing/2014/main" id="{F70A29E5-7D5B-EE09-2AFF-1179E54C6764}"/>
                </a:ext>
              </a:extLst>
            </p:cNvPr>
            <p:cNvGrpSpPr/>
            <p:nvPr/>
          </p:nvGrpSpPr>
          <p:grpSpPr>
            <a:xfrm>
              <a:off x="7500512" y="4042445"/>
              <a:ext cx="606386" cy="573495"/>
              <a:chOff x="7500512" y="3606506"/>
              <a:chExt cx="606386" cy="573495"/>
            </a:xfrm>
          </p:grpSpPr>
          <p:pic>
            <p:nvPicPr>
              <p:cNvPr id="13" name="Picture 12">
                <a:extLst>
                  <a:ext uri="{FF2B5EF4-FFF2-40B4-BE49-F238E27FC236}">
                    <a16:creationId xmlns:a16="http://schemas.microsoft.com/office/drawing/2014/main" id="{434FA06B-AFEE-043D-077C-AB6708CC83EA}"/>
                  </a:ext>
                </a:extLst>
              </p:cNvPr>
              <p:cNvPicPr>
                <a:picLocks noChangeAspect="1"/>
              </p:cNvPicPr>
              <p:nvPr/>
            </p:nvPicPr>
            <p:blipFill>
              <a:blip r:embed="rId5"/>
              <a:stretch>
                <a:fillRect/>
              </a:stretch>
            </p:blipFill>
            <p:spPr>
              <a:xfrm>
                <a:off x="7506584" y="3606506"/>
                <a:ext cx="589231" cy="573495"/>
              </a:xfrm>
              <a:prstGeom prst="rect">
                <a:avLst/>
              </a:prstGeom>
            </p:spPr>
          </p:pic>
          <p:sp>
            <p:nvSpPr>
              <p:cNvPr id="17" name="Rectangle 16">
                <a:extLst>
                  <a:ext uri="{FF2B5EF4-FFF2-40B4-BE49-F238E27FC236}">
                    <a16:creationId xmlns:a16="http://schemas.microsoft.com/office/drawing/2014/main" id="{9B0089BE-4E42-6D19-996F-E7E9E2C857EE}"/>
                  </a:ext>
                </a:extLst>
              </p:cNvPr>
              <p:cNvSpPr/>
              <p:nvPr/>
            </p:nvSpPr>
            <p:spPr>
              <a:xfrm>
                <a:off x="7500512" y="3729401"/>
                <a:ext cx="390188" cy="177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36%</a:t>
                </a:r>
              </a:p>
            </p:txBody>
          </p:sp>
          <p:sp>
            <p:nvSpPr>
              <p:cNvPr id="18" name="Rectangle 17">
                <a:extLst>
                  <a:ext uri="{FF2B5EF4-FFF2-40B4-BE49-F238E27FC236}">
                    <a16:creationId xmlns:a16="http://schemas.microsoft.com/office/drawing/2014/main" id="{5D5C606C-C089-5D6C-C13A-17D595009918}"/>
                  </a:ext>
                </a:extLst>
              </p:cNvPr>
              <p:cNvSpPr/>
              <p:nvPr/>
            </p:nvSpPr>
            <p:spPr>
              <a:xfrm>
                <a:off x="7716710" y="3881801"/>
                <a:ext cx="390188" cy="177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64%</a:t>
                </a:r>
              </a:p>
            </p:txBody>
          </p:sp>
        </p:grpSp>
        <p:grpSp>
          <p:nvGrpSpPr>
            <p:cNvPr id="26" name="Group 25">
              <a:extLst>
                <a:ext uri="{FF2B5EF4-FFF2-40B4-BE49-F238E27FC236}">
                  <a16:creationId xmlns:a16="http://schemas.microsoft.com/office/drawing/2014/main" id="{02C971F8-7657-8388-ED76-4E5C527519A1}"/>
                </a:ext>
              </a:extLst>
            </p:cNvPr>
            <p:cNvGrpSpPr/>
            <p:nvPr/>
          </p:nvGrpSpPr>
          <p:grpSpPr>
            <a:xfrm>
              <a:off x="7398607" y="3357234"/>
              <a:ext cx="876908" cy="571378"/>
              <a:chOff x="7398607" y="2921295"/>
              <a:chExt cx="876908" cy="571378"/>
            </a:xfrm>
          </p:grpSpPr>
          <p:pic>
            <p:nvPicPr>
              <p:cNvPr id="20" name="Picture 19">
                <a:extLst>
                  <a:ext uri="{FF2B5EF4-FFF2-40B4-BE49-F238E27FC236}">
                    <a16:creationId xmlns:a16="http://schemas.microsoft.com/office/drawing/2014/main" id="{D80A12AA-4950-6006-B9D0-88C3BB9DBE1A}"/>
                  </a:ext>
                </a:extLst>
              </p:cNvPr>
              <p:cNvPicPr>
                <a:picLocks noChangeAspect="1"/>
              </p:cNvPicPr>
              <p:nvPr/>
            </p:nvPicPr>
            <p:blipFill>
              <a:blip r:embed="rId6"/>
              <a:stretch>
                <a:fillRect/>
              </a:stretch>
            </p:blipFill>
            <p:spPr>
              <a:xfrm>
                <a:off x="7512789" y="2921295"/>
                <a:ext cx="586914" cy="571378"/>
              </a:xfrm>
              <a:prstGeom prst="rect">
                <a:avLst/>
              </a:prstGeom>
            </p:spPr>
          </p:pic>
          <p:sp>
            <p:nvSpPr>
              <p:cNvPr id="21" name="Rectangle 20">
                <a:extLst>
                  <a:ext uri="{FF2B5EF4-FFF2-40B4-BE49-F238E27FC236}">
                    <a16:creationId xmlns:a16="http://schemas.microsoft.com/office/drawing/2014/main" id="{AF3F5A74-C2FF-6984-6C58-6EA99CA7C9FD}"/>
                  </a:ext>
                </a:extLst>
              </p:cNvPr>
              <p:cNvSpPr/>
              <p:nvPr/>
            </p:nvSpPr>
            <p:spPr>
              <a:xfrm rot="20640147">
                <a:off x="7573003" y="3195382"/>
                <a:ext cx="702512" cy="227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54.4%</a:t>
                </a:r>
              </a:p>
            </p:txBody>
          </p:sp>
          <p:sp>
            <p:nvSpPr>
              <p:cNvPr id="22" name="Rectangle 21">
                <a:extLst>
                  <a:ext uri="{FF2B5EF4-FFF2-40B4-BE49-F238E27FC236}">
                    <a16:creationId xmlns:a16="http://schemas.microsoft.com/office/drawing/2014/main" id="{BA7E240A-2B7F-9FED-0834-BD496F6605BD}"/>
                  </a:ext>
                </a:extLst>
              </p:cNvPr>
              <p:cNvSpPr/>
              <p:nvPr/>
            </p:nvSpPr>
            <p:spPr>
              <a:xfrm rot="19946323">
                <a:off x="7398607" y="3054127"/>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45.6%</a:t>
                </a:r>
              </a:p>
            </p:txBody>
          </p:sp>
        </p:grpSp>
        <p:grpSp>
          <p:nvGrpSpPr>
            <p:cNvPr id="38" name="Group 37">
              <a:extLst>
                <a:ext uri="{FF2B5EF4-FFF2-40B4-BE49-F238E27FC236}">
                  <a16:creationId xmlns:a16="http://schemas.microsoft.com/office/drawing/2014/main" id="{54C65FAA-02E0-9975-104C-CE4D40D4AEAF}"/>
                </a:ext>
              </a:extLst>
            </p:cNvPr>
            <p:cNvGrpSpPr/>
            <p:nvPr/>
          </p:nvGrpSpPr>
          <p:grpSpPr>
            <a:xfrm>
              <a:off x="7449656" y="2722195"/>
              <a:ext cx="792478" cy="595422"/>
              <a:chOff x="7444677" y="2286256"/>
              <a:chExt cx="792478" cy="595422"/>
            </a:xfrm>
          </p:grpSpPr>
          <p:pic>
            <p:nvPicPr>
              <p:cNvPr id="28" name="Picture 27">
                <a:extLst>
                  <a:ext uri="{FF2B5EF4-FFF2-40B4-BE49-F238E27FC236}">
                    <a16:creationId xmlns:a16="http://schemas.microsoft.com/office/drawing/2014/main" id="{CF573589-9E71-CBC3-AFE6-6F6053BD24F2}"/>
                  </a:ext>
                </a:extLst>
              </p:cNvPr>
              <p:cNvPicPr>
                <a:picLocks noChangeAspect="1"/>
              </p:cNvPicPr>
              <p:nvPr/>
            </p:nvPicPr>
            <p:blipFill>
              <a:blip r:embed="rId7"/>
              <a:stretch>
                <a:fillRect/>
              </a:stretch>
            </p:blipFill>
            <p:spPr>
              <a:xfrm>
                <a:off x="7555229" y="2286256"/>
                <a:ext cx="600868" cy="595422"/>
              </a:xfrm>
              <a:prstGeom prst="rect">
                <a:avLst/>
              </a:prstGeom>
            </p:spPr>
          </p:pic>
          <p:sp>
            <p:nvSpPr>
              <p:cNvPr id="29" name="Rectangle 28">
                <a:extLst>
                  <a:ext uri="{FF2B5EF4-FFF2-40B4-BE49-F238E27FC236}">
                    <a16:creationId xmlns:a16="http://schemas.microsoft.com/office/drawing/2014/main" id="{6B7FF337-11E3-19B0-BC5D-874D120C965C}"/>
                  </a:ext>
                </a:extLst>
              </p:cNvPr>
              <p:cNvSpPr/>
              <p:nvPr/>
            </p:nvSpPr>
            <p:spPr>
              <a:xfrm rot="19946323">
                <a:off x="7444677" y="2355914"/>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35%</a:t>
                </a:r>
              </a:p>
            </p:txBody>
          </p:sp>
          <p:sp>
            <p:nvSpPr>
              <p:cNvPr id="30" name="Rectangle 29">
                <a:extLst>
                  <a:ext uri="{FF2B5EF4-FFF2-40B4-BE49-F238E27FC236}">
                    <a16:creationId xmlns:a16="http://schemas.microsoft.com/office/drawing/2014/main" id="{41470BF1-D98E-577F-B487-98B1512D375D}"/>
                  </a:ext>
                </a:extLst>
              </p:cNvPr>
              <p:cNvSpPr/>
              <p:nvPr/>
            </p:nvSpPr>
            <p:spPr>
              <a:xfrm rot="19946323">
                <a:off x="7650242" y="2487048"/>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65%</a:t>
                </a:r>
              </a:p>
            </p:txBody>
          </p:sp>
        </p:grpSp>
        <p:pic>
          <p:nvPicPr>
            <p:cNvPr id="32" name="Picture 31">
              <a:extLst>
                <a:ext uri="{FF2B5EF4-FFF2-40B4-BE49-F238E27FC236}">
                  <a16:creationId xmlns:a16="http://schemas.microsoft.com/office/drawing/2014/main" id="{F70356D2-6A8E-6E02-35E8-CFA8E14BD899}"/>
                </a:ext>
              </a:extLst>
            </p:cNvPr>
            <p:cNvPicPr>
              <a:picLocks noChangeAspect="1"/>
            </p:cNvPicPr>
            <p:nvPr/>
          </p:nvPicPr>
          <p:blipFill>
            <a:blip r:embed="rId8"/>
            <a:stretch>
              <a:fillRect/>
            </a:stretch>
          </p:blipFill>
          <p:spPr>
            <a:xfrm>
              <a:off x="7561286" y="2054517"/>
              <a:ext cx="599790" cy="610761"/>
            </a:xfrm>
            <a:prstGeom prst="rect">
              <a:avLst/>
            </a:prstGeom>
          </p:spPr>
        </p:pic>
        <p:sp>
          <p:nvSpPr>
            <p:cNvPr id="35" name="Rectangle 34">
              <a:extLst>
                <a:ext uri="{FF2B5EF4-FFF2-40B4-BE49-F238E27FC236}">
                  <a16:creationId xmlns:a16="http://schemas.microsoft.com/office/drawing/2014/main" id="{62310E0B-5B0B-BDAA-F84F-7DCADD289DAE}"/>
                </a:ext>
              </a:extLst>
            </p:cNvPr>
            <p:cNvSpPr/>
            <p:nvPr/>
          </p:nvSpPr>
          <p:spPr>
            <a:xfrm rot="19946323">
              <a:off x="7416316" y="2189337"/>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51.5%</a:t>
              </a:r>
            </a:p>
          </p:txBody>
        </p:sp>
        <p:sp>
          <p:nvSpPr>
            <p:cNvPr id="36" name="Rectangle 35">
              <a:extLst>
                <a:ext uri="{FF2B5EF4-FFF2-40B4-BE49-F238E27FC236}">
                  <a16:creationId xmlns:a16="http://schemas.microsoft.com/office/drawing/2014/main" id="{A5BD4A49-FAFA-9D9C-AA22-DCB0460CFB0C}"/>
                </a:ext>
              </a:extLst>
            </p:cNvPr>
            <p:cNvSpPr/>
            <p:nvPr/>
          </p:nvSpPr>
          <p:spPr>
            <a:xfrm rot="19946323">
              <a:off x="7738841" y="2224774"/>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48.5%</a:t>
              </a:r>
            </a:p>
          </p:txBody>
        </p:sp>
        <p:pic>
          <p:nvPicPr>
            <p:cNvPr id="40" name="Picture 39">
              <a:extLst>
                <a:ext uri="{FF2B5EF4-FFF2-40B4-BE49-F238E27FC236}">
                  <a16:creationId xmlns:a16="http://schemas.microsoft.com/office/drawing/2014/main" id="{3ABC30E9-9B49-B771-5BB6-649FC74DF431}"/>
                </a:ext>
              </a:extLst>
            </p:cNvPr>
            <p:cNvPicPr>
              <a:picLocks noChangeAspect="1"/>
            </p:cNvPicPr>
            <p:nvPr/>
          </p:nvPicPr>
          <p:blipFill>
            <a:blip r:embed="rId9"/>
            <a:stretch>
              <a:fillRect/>
            </a:stretch>
          </p:blipFill>
          <p:spPr>
            <a:xfrm>
              <a:off x="7578084" y="1473103"/>
              <a:ext cx="528814" cy="519314"/>
            </a:xfrm>
            <a:prstGeom prst="rect">
              <a:avLst/>
            </a:prstGeom>
          </p:spPr>
        </p:pic>
        <p:sp>
          <p:nvSpPr>
            <p:cNvPr id="41" name="Rectangle 40">
              <a:extLst>
                <a:ext uri="{FF2B5EF4-FFF2-40B4-BE49-F238E27FC236}">
                  <a16:creationId xmlns:a16="http://schemas.microsoft.com/office/drawing/2014/main" id="{AEECC4B2-2706-06E2-E0B2-3287F52A55DA}"/>
                </a:ext>
              </a:extLst>
            </p:cNvPr>
            <p:cNvSpPr/>
            <p:nvPr/>
          </p:nvSpPr>
          <p:spPr>
            <a:xfrm rot="19946323">
              <a:off x="7441120" y="1576191"/>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62%</a:t>
              </a:r>
            </a:p>
          </p:txBody>
        </p:sp>
        <p:sp>
          <p:nvSpPr>
            <p:cNvPr id="42" name="Rectangle 41">
              <a:extLst>
                <a:ext uri="{FF2B5EF4-FFF2-40B4-BE49-F238E27FC236}">
                  <a16:creationId xmlns:a16="http://schemas.microsoft.com/office/drawing/2014/main" id="{A704AAF8-197D-CC88-C9F2-196449D75497}"/>
                </a:ext>
              </a:extLst>
            </p:cNvPr>
            <p:cNvSpPr/>
            <p:nvPr/>
          </p:nvSpPr>
          <p:spPr>
            <a:xfrm rot="19946323">
              <a:off x="7678581" y="1526568"/>
              <a:ext cx="586913" cy="2864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38%</a:t>
              </a:r>
            </a:p>
          </p:txBody>
        </p:sp>
        <p:sp>
          <p:nvSpPr>
            <p:cNvPr id="43" name="TextBox 42">
              <a:extLst>
                <a:ext uri="{FF2B5EF4-FFF2-40B4-BE49-F238E27FC236}">
                  <a16:creationId xmlns:a16="http://schemas.microsoft.com/office/drawing/2014/main" id="{DCF833CA-3FD4-3A50-396B-14824F53F6FE}"/>
                </a:ext>
              </a:extLst>
            </p:cNvPr>
            <p:cNvSpPr txBox="1"/>
            <p:nvPr/>
          </p:nvSpPr>
          <p:spPr>
            <a:xfrm>
              <a:off x="4821311" y="903607"/>
              <a:ext cx="2595377" cy="646331"/>
            </a:xfrm>
            <a:prstGeom prst="rect">
              <a:avLst/>
            </a:prstGeom>
            <a:noFill/>
          </p:spPr>
          <p:txBody>
            <a:bodyPr wrap="square" rtlCol="0">
              <a:spAutoFit/>
            </a:bodyPr>
            <a:lstStyle/>
            <a:p>
              <a:pPr algn="ctr"/>
              <a:r>
                <a:rPr lang="en-US" b="1" dirty="0"/>
                <a:t>Control arm</a:t>
              </a:r>
            </a:p>
            <a:p>
              <a:pPr algn="ctr"/>
              <a:r>
                <a:rPr lang="en-US" b="1" dirty="0"/>
                <a:t>(water)</a:t>
              </a:r>
            </a:p>
          </p:txBody>
        </p:sp>
        <p:sp>
          <p:nvSpPr>
            <p:cNvPr id="44" name="TextBox 43">
              <a:extLst>
                <a:ext uri="{FF2B5EF4-FFF2-40B4-BE49-F238E27FC236}">
                  <a16:creationId xmlns:a16="http://schemas.microsoft.com/office/drawing/2014/main" id="{DEC30617-BBAA-6A94-DCA6-9D2BF2968866}"/>
                </a:ext>
              </a:extLst>
            </p:cNvPr>
            <p:cNvSpPr txBox="1"/>
            <p:nvPr/>
          </p:nvSpPr>
          <p:spPr>
            <a:xfrm>
              <a:off x="2869707" y="903771"/>
              <a:ext cx="2595377" cy="646331"/>
            </a:xfrm>
            <a:prstGeom prst="rect">
              <a:avLst/>
            </a:prstGeom>
            <a:noFill/>
          </p:spPr>
          <p:txBody>
            <a:bodyPr wrap="square" rtlCol="0">
              <a:spAutoFit/>
            </a:bodyPr>
            <a:lstStyle/>
            <a:p>
              <a:pPr algn="ctr"/>
              <a:r>
                <a:rPr lang="en-US" b="1" dirty="0"/>
                <a:t>Test arm</a:t>
              </a:r>
            </a:p>
            <a:p>
              <a:pPr algn="ctr"/>
              <a:r>
                <a:rPr lang="en-US" b="1" dirty="0"/>
                <a:t>(lure)</a:t>
              </a:r>
            </a:p>
          </p:txBody>
        </p:sp>
        <p:pic>
          <p:nvPicPr>
            <p:cNvPr id="47" name="Picture 46">
              <a:extLst>
                <a:ext uri="{FF2B5EF4-FFF2-40B4-BE49-F238E27FC236}">
                  <a16:creationId xmlns:a16="http://schemas.microsoft.com/office/drawing/2014/main" id="{0D81E1AC-3922-5979-74D0-4B8B20100127}"/>
                </a:ext>
              </a:extLst>
            </p:cNvPr>
            <p:cNvPicPr>
              <a:picLocks noChangeAspect="1"/>
            </p:cNvPicPr>
            <p:nvPr/>
          </p:nvPicPr>
          <p:blipFill>
            <a:blip r:embed="rId10"/>
            <a:stretch>
              <a:fillRect/>
            </a:stretch>
          </p:blipFill>
          <p:spPr>
            <a:xfrm>
              <a:off x="7355838" y="537687"/>
              <a:ext cx="1429470" cy="896256"/>
            </a:xfrm>
            <a:prstGeom prst="rect">
              <a:avLst/>
            </a:prstGeom>
          </p:spPr>
        </p:pic>
      </p:grpSp>
      <p:sp>
        <p:nvSpPr>
          <p:cNvPr id="49" name="TextBox 48">
            <a:extLst>
              <a:ext uri="{FF2B5EF4-FFF2-40B4-BE49-F238E27FC236}">
                <a16:creationId xmlns:a16="http://schemas.microsoft.com/office/drawing/2014/main" id="{03BCB1B4-8866-717D-B22C-24545AE2A0D5}"/>
              </a:ext>
            </a:extLst>
          </p:cNvPr>
          <p:cNvSpPr txBox="1"/>
          <p:nvPr/>
        </p:nvSpPr>
        <p:spPr>
          <a:xfrm>
            <a:off x="8753282" y="1209395"/>
            <a:ext cx="1557281" cy="584775"/>
          </a:xfrm>
          <a:prstGeom prst="rect">
            <a:avLst/>
          </a:prstGeom>
          <a:noFill/>
        </p:spPr>
        <p:txBody>
          <a:bodyPr wrap="square" rtlCol="0">
            <a:spAutoFit/>
          </a:bodyPr>
          <a:lstStyle/>
          <a:p>
            <a:pPr algn="ctr"/>
            <a:r>
              <a:rPr lang="en-US" sz="1600" b="1" dirty="0"/>
              <a:t>No of SWD tested (mean)</a:t>
            </a:r>
          </a:p>
        </p:txBody>
      </p:sp>
      <p:sp>
        <p:nvSpPr>
          <p:cNvPr id="50" name="TextBox 49">
            <a:extLst>
              <a:ext uri="{FF2B5EF4-FFF2-40B4-BE49-F238E27FC236}">
                <a16:creationId xmlns:a16="http://schemas.microsoft.com/office/drawing/2014/main" id="{C29AEC9D-F908-8CD9-4ABC-056A4AFE93E2}"/>
              </a:ext>
            </a:extLst>
          </p:cNvPr>
          <p:cNvSpPr txBox="1"/>
          <p:nvPr/>
        </p:nvSpPr>
        <p:spPr>
          <a:xfrm>
            <a:off x="8753282" y="1888058"/>
            <a:ext cx="1557281" cy="338554"/>
          </a:xfrm>
          <a:prstGeom prst="rect">
            <a:avLst/>
          </a:prstGeom>
          <a:noFill/>
        </p:spPr>
        <p:txBody>
          <a:bodyPr wrap="square" rtlCol="0">
            <a:spAutoFit/>
          </a:bodyPr>
          <a:lstStyle/>
          <a:p>
            <a:pPr algn="ctr"/>
            <a:r>
              <a:rPr lang="en-US" sz="1600" dirty="0"/>
              <a:t>n = 169 (8.1)</a:t>
            </a:r>
          </a:p>
        </p:txBody>
      </p:sp>
      <p:sp>
        <p:nvSpPr>
          <p:cNvPr id="51" name="TextBox 50">
            <a:extLst>
              <a:ext uri="{FF2B5EF4-FFF2-40B4-BE49-F238E27FC236}">
                <a16:creationId xmlns:a16="http://schemas.microsoft.com/office/drawing/2014/main" id="{57B1C6F1-A7DD-336A-7A53-44EAACF483BA}"/>
              </a:ext>
            </a:extLst>
          </p:cNvPr>
          <p:cNvSpPr txBox="1"/>
          <p:nvPr/>
        </p:nvSpPr>
        <p:spPr>
          <a:xfrm>
            <a:off x="8733859" y="2577462"/>
            <a:ext cx="1557281" cy="338554"/>
          </a:xfrm>
          <a:prstGeom prst="rect">
            <a:avLst/>
          </a:prstGeom>
          <a:noFill/>
        </p:spPr>
        <p:txBody>
          <a:bodyPr wrap="square" rtlCol="0">
            <a:spAutoFit/>
          </a:bodyPr>
          <a:lstStyle/>
          <a:p>
            <a:pPr algn="ctr"/>
            <a:r>
              <a:rPr lang="en-US" sz="1600" dirty="0"/>
              <a:t>n = 170 (8.2)</a:t>
            </a:r>
          </a:p>
        </p:txBody>
      </p:sp>
      <p:sp>
        <p:nvSpPr>
          <p:cNvPr id="52" name="TextBox 51">
            <a:extLst>
              <a:ext uri="{FF2B5EF4-FFF2-40B4-BE49-F238E27FC236}">
                <a16:creationId xmlns:a16="http://schemas.microsoft.com/office/drawing/2014/main" id="{E9B50CEE-D7B4-63C0-D820-F9FCAB2B72F6}"/>
              </a:ext>
            </a:extLst>
          </p:cNvPr>
          <p:cNvSpPr txBox="1"/>
          <p:nvPr/>
        </p:nvSpPr>
        <p:spPr>
          <a:xfrm>
            <a:off x="8733858" y="3153891"/>
            <a:ext cx="1557281" cy="338554"/>
          </a:xfrm>
          <a:prstGeom prst="rect">
            <a:avLst/>
          </a:prstGeom>
          <a:noFill/>
        </p:spPr>
        <p:txBody>
          <a:bodyPr wrap="square" rtlCol="0">
            <a:spAutoFit/>
          </a:bodyPr>
          <a:lstStyle/>
          <a:p>
            <a:pPr algn="ctr"/>
            <a:r>
              <a:rPr lang="en-US" sz="1600" dirty="0"/>
              <a:t>n = 170 (8.55)</a:t>
            </a:r>
          </a:p>
        </p:txBody>
      </p:sp>
      <p:sp>
        <p:nvSpPr>
          <p:cNvPr id="53" name="TextBox 52">
            <a:extLst>
              <a:ext uri="{FF2B5EF4-FFF2-40B4-BE49-F238E27FC236}">
                <a16:creationId xmlns:a16="http://schemas.microsoft.com/office/drawing/2014/main" id="{D99D85E8-79EE-11AD-D83A-95A412977DA9}"/>
              </a:ext>
            </a:extLst>
          </p:cNvPr>
          <p:cNvSpPr txBox="1"/>
          <p:nvPr/>
        </p:nvSpPr>
        <p:spPr>
          <a:xfrm>
            <a:off x="8733857" y="3829404"/>
            <a:ext cx="1557281" cy="338554"/>
          </a:xfrm>
          <a:prstGeom prst="rect">
            <a:avLst/>
          </a:prstGeom>
          <a:noFill/>
        </p:spPr>
        <p:txBody>
          <a:bodyPr wrap="square" rtlCol="0">
            <a:spAutoFit/>
          </a:bodyPr>
          <a:lstStyle/>
          <a:p>
            <a:pPr algn="ctr"/>
            <a:r>
              <a:rPr lang="en-US" sz="1600" dirty="0"/>
              <a:t>n = 171(8.50)</a:t>
            </a:r>
          </a:p>
        </p:txBody>
      </p:sp>
      <p:sp>
        <p:nvSpPr>
          <p:cNvPr id="54" name="TextBox 53">
            <a:extLst>
              <a:ext uri="{FF2B5EF4-FFF2-40B4-BE49-F238E27FC236}">
                <a16:creationId xmlns:a16="http://schemas.microsoft.com/office/drawing/2014/main" id="{916222E2-B0A4-47C2-51A6-2AD2C2961C2B}"/>
              </a:ext>
            </a:extLst>
          </p:cNvPr>
          <p:cNvSpPr txBox="1"/>
          <p:nvPr/>
        </p:nvSpPr>
        <p:spPr>
          <a:xfrm>
            <a:off x="8733856" y="4360611"/>
            <a:ext cx="1557281" cy="338554"/>
          </a:xfrm>
          <a:prstGeom prst="rect">
            <a:avLst/>
          </a:prstGeom>
          <a:noFill/>
        </p:spPr>
        <p:txBody>
          <a:bodyPr wrap="square" rtlCol="0">
            <a:spAutoFit/>
          </a:bodyPr>
          <a:lstStyle/>
          <a:p>
            <a:pPr algn="ctr"/>
            <a:r>
              <a:rPr lang="en-US" sz="1600" dirty="0"/>
              <a:t>n = 164 (8.50)</a:t>
            </a:r>
          </a:p>
        </p:txBody>
      </p:sp>
      <p:sp>
        <p:nvSpPr>
          <p:cNvPr id="55" name="TextBox 54">
            <a:extLst>
              <a:ext uri="{FF2B5EF4-FFF2-40B4-BE49-F238E27FC236}">
                <a16:creationId xmlns:a16="http://schemas.microsoft.com/office/drawing/2014/main" id="{9B5991D7-ACC6-DC91-1C64-CC6E50F69FBF}"/>
              </a:ext>
            </a:extLst>
          </p:cNvPr>
          <p:cNvSpPr txBox="1"/>
          <p:nvPr/>
        </p:nvSpPr>
        <p:spPr>
          <a:xfrm>
            <a:off x="8733856" y="5101964"/>
            <a:ext cx="1557281" cy="338554"/>
          </a:xfrm>
          <a:prstGeom prst="rect">
            <a:avLst/>
          </a:prstGeom>
          <a:noFill/>
        </p:spPr>
        <p:txBody>
          <a:bodyPr wrap="square" rtlCol="0">
            <a:spAutoFit/>
          </a:bodyPr>
          <a:lstStyle/>
          <a:p>
            <a:pPr algn="ctr"/>
            <a:r>
              <a:rPr lang="en-US" sz="1600" dirty="0"/>
              <a:t>n = 162 (8.45)</a:t>
            </a:r>
          </a:p>
        </p:txBody>
      </p:sp>
      <p:sp>
        <p:nvSpPr>
          <p:cNvPr id="56" name="Title 1">
            <a:extLst>
              <a:ext uri="{FF2B5EF4-FFF2-40B4-BE49-F238E27FC236}">
                <a16:creationId xmlns:a16="http://schemas.microsoft.com/office/drawing/2014/main" id="{9879A56D-A631-4E29-6086-C363F1248610}"/>
              </a:ext>
            </a:extLst>
          </p:cNvPr>
          <p:cNvSpPr>
            <a:spLocks noGrp="1"/>
          </p:cNvSpPr>
          <p:nvPr>
            <p:ph type="title"/>
          </p:nvPr>
        </p:nvSpPr>
        <p:spPr>
          <a:xfrm>
            <a:off x="231684" y="281169"/>
            <a:ext cx="11960315" cy="549276"/>
          </a:xfrm>
        </p:spPr>
        <p:txBody>
          <a:bodyPr>
            <a:normAutofit/>
          </a:bodyPr>
          <a:lstStyle/>
          <a:p>
            <a:r>
              <a:rPr lang="en-US" sz="2800" b="1" dirty="0"/>
              <a:t>How does active and inactive yeast compare: Two-way olfactometer</a:t>
            </a:r>
          </a:p>
        </p:txBody>
      </p:sp>
    </p:spTree>
    <p:extLst>
      <p:ext uri="{BB962C8B-B14F-4D97-AF65-F5344CB8AC3E}">
        <p14:creationId xmlns:p14="http://schemas.microsoft.com/office/powerpoint/2010/main" val="681214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F32E7-CCF6-FF4E-3DE0-8FEE04038D77}"/>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2D5B81D7-B663-E5C7-4DCE-3105D5BBFE65}"/>
              </a:ext>
            </a:extLst>
          </p:cNvPr>
          <p:cNvGrpSpPr/>
          <p:nvPr/>
        </p:nvGrpSpPr>
        <p:grpSpPr>
          <a:xfrm>
            <a:off x="6218972" y="2080899"/>
            <a:ext cx="5772857" cy="4314174"/>
            <a:chOff x="6281253" y="1771527"/>
            <a:chExt cx="5772857" cy="4314174"/>
          </a:xfrm>
        </p:grpSpPr>
        <p:pic>
          <p:nvPicPr>
            <p:cNvPr id="5124" name="Picture 4" descr="Schematic representation of insect olfaction. (A) shows the antennae of tsetse, with extensive branching to which sensilla (little hairs) are attached. Sensilla details are shown, with the structure depicting pores through which odorants enter. (B) shows how odorants are transported through sensillum fluid to the olfactory receptors in the neurons. Two olfactory receptors are necessary for activation-a specific receptor and a common receptor. Odorant binding triggers a signal transduction cascade that results in neuronal firing and brain-centered perception of the odorant, which triggers the appropriate behavioral response. For additional details, see [12]. Photo of tsetse fly head courtesy of Geoff Attardo, Yale School of Public Health; graphics by Brian Mwashi, icipe. ">
              <a:extLst>
                <a:ext uri="{FF2B5EF4-FFF2-40B4-BE49-F238E27FC236}">
                  <a16:creationId xmlns:a16="http://schemas.microsoft.com/office/drawing/2014/main" id="{A154DD26-541B-9E33-29F2-8C62918E5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253" y="1771527"/>
              <a:ext cx="5772857" cy="429908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5DF873E-B993-92EA-8A02-ABFAB4D0BAFF}"/>
                </a:ext>
              </a:extLst>
            </p:cNvPr>
            <p:cNvSpPr txBox="1"/>
            <p:nvPr/>
          </p:nvSpPr>
          <p:spPr>
            <a:xfrm>
              <a:off x="9965699" y="5808702"/>
              <a:ext cx="1663428" cy="276999"/>
            </a:xfrm>
            <a:prstGeom prst="rect">
              <a:avLst/>
            </a:prstGeom>
            <a:solidFill>
              <a:schemeClr val="bg1"/>
            </a:solidFill>
          </p:spPr>
          <p:txBody>
            <a:bodyPr wrap="square">
              <a:spAutoFit/>
            </a:bodyPr>
            <a:lstStyle/>
            <a:p>
              <a:pPr algn="l" fontAlgn="base">
                <a:spcBef>
                  <a:spcPts val="375"/>
                </a:spcBef>
              </a:pPr>
              <a:r>
                <a:rPr lang="en-US" sz="1200" b="0" i="0" dirty="0">
                  <a:solidFill>
                    <a:srgbClr val="0A6DB1"/>
                  </a:solidFill>
                  <a:effectLst/>
                  <a:latin typeface="Helvetica Neue"/>
                </a:rPr>
                <a:t>Masiga et al., 2014</a:t>
              </a:r>
            </a:p>
          </p:txBody>
        </p:sp>
      </p:grpSp>
      <p:sp>
        <p:nvSpPr>
          <p:cNvPr id="7" name="TextBox 6">
            <a:extLst>
              <a:ext uri="{FF2B5EF4-FFF2-40B4-BE49-F238E27FC236}">
                <a16:creationId xmlns:a16="http://schemas.microsoft.com/office/drawing/2014/main" id="{ED9F4E46-4062-32E0-C4BB-90C17509C8EA}"/>
              </a:ext>
            </a:extLst>
          </p:cNvPr>
          <p:cNvSpPr txBox="1"/>
          <p:nvPr/>
        </p:nvSpPr>
        <p:spPr>
          <a:xfrm>
            <a:off x="200171" y="262416"/>
            <a:ext cx="10597242" cy="523220"/>
          </a:xfrm>
          <a:prstGeom prst="rect">
            <a:avLst/>
          </a:prstGeom>
          <a:noFill/>
        </p:spPr>
        <p:txBody>
          <a:bodyPr wrap="square">
            <a:spAutoFit/>
          </a:bodyPr>
          <a:lstStyle/>
          <a:p>
            <a:pPr algn="just"/>
            <a:r>
              <a:rPr lang="en-US" sz="2800" b="1" dirty="0">
                <a:effectLst/>
                <a:ea typeface="Calibri" panose="020F0502020204030204" pitchFamily="34" charset="0"/>
                <a:cs typeface="Calibri" panose="020F0502020204030204" pitchFamily="34" charset="0"/>
              </a:rPr>
              <a:t>Insect feeding cues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F967361B-4AE6-1F23-3F65-77524F716A19}"/>
              </a:ext>
            </a:extLst>
          </p:cNvPr>
          <p:cNvPicPr>
            <a:picLocks noChangeAspect="1"/>
          </p:cNvPicPr>
          <p:nvPr/>
        </p:nvPicPr>
        <p:blipFill>
          <a:blip r:embed="rId4"/>
          <a:stretch>
            <a:fillRect/>
          </a:stretch>
        </p:blipFill>
        <p:spPr>
          <a:xfrm>
            <a:off x="933006" y="2053135"/>
            <a:ext cx="5334001" cy="1994345"/>
          </a:xfrm>
          <a:prstGeom prst="rect">
            <a:avLst/>
          </a:prstGeom>
        </p:spPr>
      </p:pic>
      <p:sp>
        <p:nvSpPr>
          <p:cNvPr id="14" name="TextBox 13">
            <a:extLst>
              <a:ext uri="{FF2B5EF4-FFF2-40B4-BE49-F238E27FC236}">
                <a16:creationId xmlns:a16="http://schemas.microsoft.com/office/drawing/2014/main" id="{353803EE-0F9B-582C-8ACB-DBAE13100BE3}"/>
              </a:ext>
            </a:extLst>
          </p:cNvPr>
          <p:cNvSpPr txBox="1"/>
          <p:nvPr/>
        </p:nvSpPr>
        <p:spPr>
          <a:xfrm>
            <a:off x="3600007" y="744385"/>
            <a:ext cx="6097772" cy="369332"/>
          </a:xfrm>
          <a:prstGeom prst="rect">
            <a:avLst/>
          </a:prstGeom>
          <a:noFill/>
        </p:spPr>
        <p:txBody>
          <a:bodyPr wrap="square">
            <a:spAutoFit/>
          </a:bodyPr>
          <a:lstStyle/>
          <a:p>
            <a:r>
              <a:rPr lang="en-US" dirty="0"/>
              <a:t>"How do insects choose their food sources?"</a:t>
            </a:r>
          </a:p>
        </p:txBody>
      </p:sp>
      <p:sp>
        <p:nvSpPr>
          <p:cNvPr id="15" name="TextBox 14">
            <a:extLst>
              <a:ext uri="{FF2B5EF4-FFF2-40B4-BE49-F238E27FC236}">
                <a16:creationId xmlns:a16="http://schemas.microsoft.com/office/drawing/2014/main" id="{6E8C00E2-5310-B90A-654E-C6970E5DD798}"/>
              </a:ext>
            </a:extLst>
          </p:cNvPr>
          <p:cNvSpPr txBox="1"/>
          <p:nvPr/>
        </p:nvSpPr>
        <p:spPr>
          <a:xfrm>
            <a:off x="200171" y="1242861"/>
            <a:ext cx="5243450" cy="707886"/>
          </a:xfrm>
          <a:prstGeom prst="rect">
            <a:avLst/>
          </a:prstGeom>
          <a:noFill/>
        </p:spPr>
        <p:txBody>
          <a:bodyPr wrap="square">
            <a:spAutoFit/>
          </a:bodyPr>
          <a:lstStyle/>
          <a:p>
            <a:pPr algn="just"/>
            <a:r>
              <a:rPr lang="en-US" sz="2000" dirty="0">
                <a:effectLst/>
                <a:latin typeface="Calibri" panose="020F0502020204030204" pitchFamily="34" charset="0"/>
                <a:ea typeface="Calibri" panose="020F0502020204030204" pitchFamily="34" charset="0"/>
                <a:cs typeface="Calibri" panose="020F0502020204030204" pitchFamily="34" charset="0"/>
              </a:rPr>
              <a:t>(</a:t>
            </a:r>
            <a:r>
              <a:rPr lang="en-US" sz="2000" dirty="0" err="1">
                <a:effectLst/>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 Insects rely on olfactory cues (volatile odors) to locate food, </a:t>
            </a:r>
            <a:r>
              <a:rPr lang="en-US" sz="2000" b="0" i="0" dirty="0">
                <a:effectLst/>
                <a:latin typeface="-apple-system"/>
              </a:rPr>
              <a:t>reproduction (sex pheromone)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5454C4-F547-FE85-8500-8B5D775E387A}"/>
              </a:ext>
            </a:extLst>
          </p:cNvPr>
          <p:cNvPicPr>
            <a:picLocks noChangeAspect="1"/>
          </p:cNvPicPr>
          <p:nvPr/>
        </p:nvPicPr>
        <p:blipFill>
          <a:blip r:embed="rId5"/>
          <a:stretch>
            <a:fillRect/>
          </a:stretch>
        </p:blipFill>
        <p:spPr>
          <a:xfrm>
            <a:off x="779418" y="4689738"/>
            <a:ext cx="3630165" cy="2039513"/>
          </a:xfrm>
          <a:prstGeom prst="rect">
            <a:avLst/>
          </a:prstGeom>
        </p:spPr>
      </p:pic>
      <p:sp>
        <p:nvSpPr>
          <p:cNvPr id="19" name="TextBox 18">
            <a:extLst>
              <a:ext uri="{FF2B5EF4-FFF2-40B4-BE49-F238E27FC236}">
                <a16:creationId xmlns:a16="http://schemas.microsoft.com/office/drawing/2014/main" id="{0E1DCB4A-CF9D-E20E-8FF8-4A919CC3E6CE}"/>
              </a:ext>
            </a:extLst>
          </p:cNvPr>
          <p:cNvSpPr txBox="1"/>
          <p:nvPr/>
        </p:nvSpPr>
        <p:spPr>
          <a:xfrm>
            <a:off x="137889" y="4215419"/>
            <a:ext cx="4463351" cy="400110"/>
          </a:xfrm>
          <a:prstGeom prst="rect">
            <a:avLst/>
          </a:prstGeom>
          <a:noFill/>
        </p:spPr>
        <p:txBody>
          <a:bodyPr wrap="square">
            <a:spAutoFit/>
          </a:bodyPr>
          <a:lstStyle/>
          <a:p>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(ii) 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ustatory receptor neurons (GRNs)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CF4082D-B9DD-3B41-322D-1D693252B9DB}"/>
              </a:ext>
            </a:extLst>
          </p:cNvPr>
          <p:cNvSpPr txBox="1"/>
          <p:nvPr/>
        </p:nvSpPr>
        <p:spPr>
          <a:xfrm>
            <a:off x="4133136" y="6590751"/>
            <a:ext cx="1723804" cy="276999"/>
          </a:xfrm>
          <a:prstGeom prst="rect">
            <a:avLst/>
          </a:prstGeom>
          <a:noFill/>
        </p:spPr>
        <p:txBody>
          <a:bodyPr wrap="square">
            <a:spAutoFit/>
          </a:bodyPr>
          <a:lstStyle/>
          <a:p>
            <a:pPr algn="l" fontAlgn="base">
              <a:spcBef>
                <a:spcPts val="375"/>
              </a:spcBef>
            </a:pPr>
            <a:r>
              <a:rPr lang="en-US" sz="1200" b="0" i="0" dirty="0">
                <a:solidFill>
                  <a:srgbClr val="0A6DB1"/>
                </a:solidFill>
                <a:effectLst/>
                <a:latin typeface="Helvetica Neue"/>
              </a:rPr>
              <a:t>Vladimiros et al., 2017</a:t>
            </a:r>
          </a:p>
        </p:txBody>
      </p:sp>
      <p:sp>
        <p:nvSpPr>
          <p:cNvPr id="24" name="TextBox 23">
            <a:extLst>
              <a:ext uri="{FF2B5EF4-FFF2-40B4-BE49-F238E27FC236}">
                <a16:creationId xmlns:a16="http://schemas.microsoft.com/office/drawing/2014/main" id="{EB9B0BDD-6CBD-29A0-92E9-0321786C0B01}"/>
              </a:ext>
            </a:extLst>
          </p:cNvPr>
          <p:cNvSpPr txBox="1"/>
          <p:nvPr/>
        </p:nvSpPr>
        <p:spPr>
          <a:xfrm>
            <a:off x="4601240" y="3717996"/>
            <a:ext cx="2022844" cy="276999"/>
          </a:xfrm>
          <a:prstGeom prst="rect">
            <a:avLst/>
          </a:prstGeom>
          <a:noFill/>
        </p:spPr>
        <p:txBody>
          <a:bodyPr wrap="square">
            <a:spAutoFit/>
          </a:bodyPr>
          <a:lstStyle/>
          <a:p>
            <a:pPr algn="l" fontAlgn="base">
              <a:spcBef>
                <a:spcPts val="375"/>
              </a:spcBef>
            </a:pPr>
            <a:r>
              <a:rPr lang="en-US" sz="1200" b="0" i="0" dirty="0">
                <a:solidFill>
                  <a:srgbClr val="0A6DB1"/>
                </a:solidFill>
                <a:effectLst/>
                <a:latin typeface="Helvetica Neue"/>
              </a:rPr>
              <a:t>Dumeni et al., 2025</a:t>
            </a:r>
          </a:p>
        </p:txBody>
      </p:sp>
      <p:sp>
        <p:nvSpPr>
          <p:cNvPr id="30" name="TextBox 29">
            <a:extLst>
              <a:ext uri="{FF2B5EF4-FFF2-40B4-BE49-F238E27FC236}">
                <a16:creationId xmlns:a16="http://schemas.microsoft.com/office/drawing/2014/main" id="{DC3016C2-5CC7-F2D7-2A82-06698E3820BB}"/>
              </a:ext>
            </a:extLst>
          </p:cNvPr>
          <p:cNvSpPr txBox="1"/>
          <p:nvPr/>
        </p:nvSpPr>
        <p:spPr>
          <a:xfrm>
            <a:off x="6748378" y="1242861"/>
            <a:ext cx="5243451" cy="646331"/>
          </a:xfrm>
          <a:prstGeom prst="rect">
            <a:avLst/>
          </a:prstGeom>
          <a:noFill/>
        </p:spPr>
        <p:txBody>
          <a:bodyPr wrap="square">
            <a:spAutoFit/>
          </a:bodyPr>
          <a:lstStyle/>
          <a:p>
            <a:r>
              <a:rPr lang="en-US" b="0" i="0" dirty="0">
                <a:solidFill>
                  <a:srgbClr val="2E2E2E"/>
                </a:solidFill>
                <a:effectLst/>
                <a:latin typeface="helvetica" panose="020B0604020202020204" pitchFamily="34" charset="0"/>
              </a:rPr>
              <a:t>Antennal lobe: olfactory receptors, process chemical signal </a:t>
            </a:r>
            <a:endParaRPr lang="en-US" dirty="0"/>
          </a:p>
        </p:txBody>
      </p:sp>
    </p:spTree>
    <p:extLst>
      <p:ext uri="{BB962C8B-B14F-4D97-AF65-F5344CB8AC3E}">
        <p14:creationId xmlns:p14="http://schemas.microsoft.com/office/powerpoint/2010/main" val="162070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BD9D17-36D2-9AA6-3DAC-5CEB8AD7AE6D}"/>
              </a:ext>
            </a:extLst>
          </p:cNvPr>
          <p:cNvSpPr txBox="1"/>
          <p:nvPr/>
        </p:nvSpPr>
        <p:spPr>
          <a:xfrm>
            <a:off x="295336" y="296616"/>
            <a:ext cx="11760377" cy="646331"/>
          </a:xfrm>
          <a:prstGeom prst="rect">
            <a:avLst/>
          </a:prstGeom>
          <a:noFill/>
        </p:spPr>
        <p:txBody>
          <a:bodyPr wrap="square">
            <a:spAutoFit/>
          </a:bodyPr>
          <a:lstStyle/>
          <a:p>
            <a:r>
              <a:rPr lang="en-US" b="1" dirty="0">
                <a:effectLst/>
                <a:latin typeface="Arial" panose="020B0604020202020204" pitchFamily="34" charset="0"/>
                <a:cs typeface="Arial" panose="020B0604020202020204" pitchFamily="34" charset="0"/>
              </a:rPr>
              <a:t>Olfactometers in entomology and chemical ecology</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t>
            </a:r>
            <a:r>
              <a:rPr lang="en-US" dirty="0">
                <a:effectLst/>
                <a:latin typeface="Arial" panose="020B0604020202020204" pitchFamily="34" charset="0"/>
                <a:cs typeface="Arial" panose="020B0604020202020204" pitchFamily="34" charset="0"/>
              </a:rPr>
              <a:t>tudy insect olfactory behavioral  responses to various odor sources.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45471A0-D879-4256-12A7-BC4703A1500C}"/>
              </a:ext>
            </a:extLst>
          </p:cNvPr>
          <p:cNvSpPr txBox="1"/>
          <p:nvPr/>
        </p:nvSpPr>
        <p:spPr>
          <a:xfrm>
            <a:off x="221507" y="5252382"/>
            <a:ext cx="674281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pple-system"/>
              </a:rPr>
              <a:t>A</a:t>
            </a:r>
            <a:r>
              <a:rPr lang="en-US" b="0" i="0" dirty="0">
                <a:effectLst/>
                <a:latin typeface="-apple-system"/>
              </a:rPr>
              <a:t>ssess insect preferences for certain odors</a:t>
            </a:r>
            <a:endParaRPr lang="en-US" dirty="0">
              <a:latin typeface="-apple-system"/>
            </a:endParaRPr>
          </a:p>
          <a:p>
            <a:pPr marL="285750" indent="-285750">
              <a:buFont typeface="Arial" panose="020B0604020202020204" pitchFamily="34" charset="0"/>
              <a:buChar char="•"/>
            </a:pPr>
            <a:r>
              <a:rPr lang="en-US" b="0" i="0" dirty="0">
                <a:effectLst/>
                <a:latin typeface="-apple-system"/>
              </a:rPr>
              <a:t>Study of pheromones, Volatiles, repellents, and attractants</a:t>
            </a:r>
          </a:p>
        </p:txBody>
      </p:sp>
      <p:pic>
        <p:nvPicPr>
          <p:cNvPr id="14" name="Picture 13">
            <a:extLst>
              <a:ext uri="{FF2B5EF4-FFF2-40B4-BE49-F238E27FC236}">
                <a16:creationId xmlns:a16="http://schemas.microsoft.com/office/drawing/2014/main" id="{2C48AFE3-0F8F-CB54-1F21-E23C98CB6FEF}"/>
              </a:ext>
            </a:extLst>
          </p:cNvPr>
          <p:cNvPicPr>
            <a:picLocks noChangeAspect="1"/>
          </p:cNvPicPr>
          <p:nvPr/>
        </p:nvPicPr>
        <p:blipFill>
          <a:blip r:embed="rId2"/>
          <a:stretch>
            <a:fillRect/>
          </a:stretch>
        </p:blipFill>
        <p:spPr>
          <a:xfrm>
            <a:off x="556917" y="1000762"/>
            <a:ext cx="4420810" cy="3549345"/>
          </a:xfrm>
          <a:prstGeom prst="rect">
            <a:avLst/>
          </a:prstGeom>
        </p:spPr>
      </p:pic>
      <p:sp>
        <p:nvSpPr>
          <p:cNvPr id="3" name="Title 1">
            <a:extLst>
              <a:ext uri="{FF2B5EF4-FFF2-40B4-BE49-F238E27FC236}">
                <a16:creationId xmlns:a16="http://schemas.microsoft.com/office/drawing/2014/main" id="{D1BE9BA7-BA54-3AF0-9A96-BD3A796A25F0}"/>
              </a:ext>
            </a:extLst>
          </p:cNvPr>
          <p:cNvSpPr txBox="1">
            <a:spLocks/>
          </p:cNvSpPr>
          <p:nvPr/>
        </p:nvSpPr>
        <p:spPr>
          <a:xfrm>
            <a:off x="8170823" y="879351"/>
            <a:ext cx="2858992" cy="4429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2-way olfactometer (Y-tube)</a:t>
            </a:r>
          </a:p>
        </p:txBody>
      </p:sp>
      <p:sp>
        <p:nvSpPr>
          <p:cNvPr id="22" name="TextBox 21">
            <a:extLst>
              <a:ext uri="{FF2B5EF4-FFF2-40B4-BE49-F238E27FC236}">
                <a16:creationId xmlns:a16="http://schemas.microsoft.com/office/drawing/2014/main" id="{144AB532-BB70-A459-73B3-CA7C3365BCA2}"/>
              </a:ext>
            </a:extLst>
          </p:cNvPr>
          <p:cNvSpPr txBox="1"/>
          <p:nvPr/>
        </p:nvSpPr>
        <p:spPr>
          <a:xfrm>
            <a:off x="703642" y="959287"/>
            <a:ext cx="1801434" cy="415498"/>
          </a:xfrm>
          <a:prstGeom prst="rect">
            <a:avLst/>
          </a:prstGeom>
          <a:noFill/>
        </p:spPr>
        <p:txBody>
          <a:bodyPr wrap="square">
            <a:spAutoFit/>
          </a:bodyPr>
          <a:lstStyle/>
          <a:p>
            <a:r>
              <a:rPr lang="en-US" sz="1050" b="0" i="0" dirty="0">
                <a:solidFill>
                  <a:srgbClr val="1C1D1E"/>
                </a:solidFill>
                <a:effectLst/>
                <a:latin typeface="Open Sans" panose="020B0606030504020204" pitchFamily="34" charset="0"/>
              </a:rPr>
              <a:t> </a:t>
            </a:r>
            <a:r>
              <a:rPr lang="en-US" sz="1050" dirty="0">
                <a:solidFill>
                  <a:srgbClr val="1C1D1E"/>
                </a:solidFill>
                <a:latin typeface="Open Sans" panose="020B0606030504020204" pitchFamily="34" charset="0"/>
              </a:rPr>
              <a:t>S</a:t>
            </a:r>
            <a:r>
              <a:rPr lang="en-US" sz="1050" b="0" i="0" dirty="0">
                <a:solidFill>
                  <a:srgbClr val="1C1D1E"/>
                </a:solidFill>
                <a:effectLst/>
                <a:latin typeface="Open Sans" panose="020B0606030504020204" pitchFamily="34" charset="0"/>
              </a:rPr>
              <a:t>till air olfactometer (Weeks et al., </a:t>
            </a:r>
            <a:r>
              <a:rPr lang="en-US" sz="1050" b="1" i="0" u="none" strike="noStrike" dirty="0">
                <a:solidFill>
                  <a:srgbClr val="123D80"/>
                </a:solidFill>
                <a:effectLst/>
                <a:latin typeface="Open Sans" panose="020B0606030504020204" pitchFamily="34" charset="0"/>
                <a:hlinkClick r:id="rId3"/>
              </a:rPr>
              <a:t>2011</a:t>
            </a:r>
            <a:r>
              <a:rPr lang="en-US" sz="1050" b="0" i="0" dirty="0">
                <a:solidFill>
                  <a:srgbClr val="1C1D1E"/>
                </a:solidFill>
                <a:effectLst/>
                <a:latin typeface="Open Sans" panose="020B0606030504020204" pitchFamily="34" charset="0"/>
              </a:rPr>
              <a:t>)</a:t>
            </a:r>
            <a:endParaRPr lang="en-US" sz="1050" dirty="0"/>
          </a:p>
        </p:txBody>
      </p:sp>
      <p:sp>
        <p:nvSpPr>
          <p:cNvPr id="24" name="TextBox 23">
            <a:extLst>
              <a:ext uri="{FF2B5EF4-FFF2-40B4-BE49-F238E27FC236}">
                <a16:creationId xmlns:a16="http://schemas.microsoft.com/office/drawing/2014/main" id="{1DF94B7A-F803-8ED2-BE1E-B01AEB46AFD2}"/>
              </a:ext>
            </a:extLst>
          </p:cNvPr>
          <p:cNvSpPr txBox="1"/>
          <p:nvPr/>
        </p:nvSpPr>
        <p:spPr>
          <a:xfrm>
            <a:off x="3029567" y="951983"/>
            <a:ext cx="2547999" cy="461665"/>
          </a:xfrm>
          <a:prstGeom prst="rect">
            <a:avLst/>
          </a:prstGeom>
          <a:noFill/>
        </p:spPr>
        <p:txBody>
          <a:bodyPr wrap="square">
            <a:spAutoFit/>
          </a:bodyPr>
          <a:lstStyle/>
          <a:p>
            <a:r>
              <a:rPr lang="en-US" sz="1200" b="0" i="0" dirty="0">
                <a:solidFill>
                  <a:srgbClr val="1C1D1E"/>
                </a:solidFill>
                <a:effectLst/>
                <a:latin typeface="Open Sans" panose="020B0606030504020204" pitchFamily="34" charset="0"/>
              </a:rPr>
              <a:t>Y-tube (two-arm) olfactometer (Roberts et al., </a:t>
            </a:r>
            <a:r>
              <a:rPr lang="en-US" sz="1200" b="1" i="0" u="none" strike="noStrike" dirty="0">
                <a:solidFill>
                  <a:srgbClr val="FFFFFF"/>
                </a:solidFill>
                <a:effectLst/>
                <a:latin typeface="Open Sans" panose="020B0606030504020204" pitchFamily="34" charset="0"/>
                <a:hlinkClick r:id="rId4"/>
              </a:rPr>
              <a:t>2019</a:t>
            </a:r>
            <a:r>
              <a:rPr lang="en-US" sz="1200" b="0" i="0" dirty="0">
                <a:solidFill>
                  <a:srgbClr val="1C1D1E"/>
                </a:solidFill>
                <a:effectLst/>
                <a:latin typeface="Open Sans" panose="020B0606030504020204" pitchFamily="34" charset="0"/>
              </a:rPr>
              <a:t>)</a:t>
            </a:r>
            <a:endParaRPr lang="en-US" sz="1200" dirty="0"/>
          </a:p>
        </p:txBody>
      </p:sp>
      <p:sp>
        <p:nvSpPr>
          <p:cNvPr id="26" name="TextBox 25">
            <a:extLst>
              <a:ext uri="{FF2B5EF4-FFF2-40B4-BE49-F238E27FC236}">
                <a16:creationId xmlns:a16="http://schemas.microsoft.com/office/drawing/2014/main" id="{FF52B1A4-F3CA-FFE3-105E-B1C71919A442}"/>
              </a:ext>
            </a:extLst>
          </p:cNvPr>
          <p:cNvSpPr txBox="1"/>
          <p:nvPr/>
        </p:nvSpPr>
        <p:spPr>
          <a:xfrm>
            <a:off x="556917" y="4407867"/>
            <a:ext cx="2226469" cy="523220"/>
          </a:xfrm>
          <a:prstGeom prst="rect">
            <a:avLst/>
          </a:prstGeom>
          <a:noFill/>
        </p:spPr>
        <p:txBody>
          <a:bodyPr wrap="square">
            <a:spAutoFit/>
          </a:bodyPr>
          <a:lstStyle/>
          <a:p>
            <a:r>
              <a:rPr lang="en-US" sz="1400" dirty="0">
                <a:solidFill>
                  <a:srgbClr val="1C1D1E"/>
                </a:solidFill>
                <a:latin typeface="Open Sans" panose="020B0606030504020204" pitchFamily="34" charset="0"/>
              </a:rPr>
              <a:t>F</a:t>
            </a:r>
            <a:r>
              <a:rPr lang="en-US" sz="1400" b="0" i="0" dirty="0">
                <a:solidFill>
                  <a:srgbClr val="1C1D1E"/>
                </a:solidFill>
                <a:effectLst/>
                <a:latin typeface="Open Sans" panose="020B0606030504020204" pitchFamily="34" charset="0"/>
              </a:rPr>
              <a:t>our-arm olfactometer (Vet et al., </a:t>
            </a:r>
            <a:r>
              <a:rPr lang="en-US" sz="1400" b="1" i="0" u="none" strike="noStrike" dirty="0">
                <a:solidFill>
                  <a:srgbClr val="123D80"/>
                </a:solidFill>
                <a:effectLst/>
                <a:latin typeface="Open Sans" panose="020B0606030504020204" pitchFamily="34" charset="0"/>
                <a:hlinkClick r:id="rId5"/>
              </a:rPr>
              <a:t>1983</a:t>
            </a:r>
            <a:r>
              <a:rPr lang="en-US" sz="1400" b="0" i="0" dirty="0">
                <a:solidFill>
                  <a:srgbClr val="1C1D1E"/>
                </a:solidFill>
                <a:effectLst/>
                <a:latin typeface="Open Sans" panose="020B0606030504020204" pitchFamily="34" charset="0"/>
              </a:rPr>
              <a:t>)</a:t>
            </a:r>
            <a:endParaRPr lang="en-US" sz="1400" dirty="0"/>
          </a:p>
        </p:txBody>
      </p:sp>
      <p:sp>
        <p:nvSpPr>
          <p:cNvPr id="30" name="TextBox 29">
            <a:extLst>
              <a:ext uri="{FF2B5EF4-FFF2-40B4-BE49-F238E27FC236}">
                <a16:creationId xmlns:a16="http://schemas.microsoft.com/office/drawing/2014/main" id="{DA861F84-C0A6-3C02-E172-689668C9A2AF}"/>
              </a:ext>
            </a:extLst>
          </p:cNvPr>
          <p:cNvSpPr txBox="1"/>
          <p:nvPr/>
        </p:nvSpPr>
        <p:spPr>
          <a:xfrm>
            <a:off x="3063154" y="4545727"/>
            <a:ext cx="2721769" cy="523220"/>
          </a:xfrm>
          <a:prstGeom prst="rect">
            <a:avLst/>
          </a:prstGeom>
          <a:noFill/>
        </p:spPr>
        <p:txBody>
          <a:bodyPr wrap="square">
            <a:spAutoFit/>
          </a:bodyPr>
          <a:lstStyle/>
          <a:p>
            <a:r>
              <a:rPr lang="en-US" sz="1400" dirty="0">
                <a:solidFill>
                  <a:srgbClr val="1C1D1E"/>
                </a:solidFill>
                <a:latin typeface="Open Sans" panose="020B0606030504020204" pitchFamily="34" charset="0"/>
              </a:rPr>
              <a:t>U</a:t>
            </a:r>
            <a:r>
              <a:rPr lang="en-US" sz="1400" b="0" i="0" dirty="0">
                <a:solidFill>
                  <a:srgbClr val="1C1D1E"/>
                </a:solidFill>
                <a:effectLst/>
                <a:latin typeface="Open Sans" panose="020B0606030504020204" pitchFamily="34" charset="0"/>
              </a:rPr>
              <a:t>pright six-arm olfactometer (</a:t>
            </a:r>
            <a:r>
              <a:rPr lang="en-US" sz="1400" b="0" i="0" dirty="0" err="1">
                <a:solidFill>
                  <a:srgbClr val="1C1D1E"/>
                </a:solidFill>
                <a:effectLst/>
                <a:latin typeface="Open Sans" panose="020B0606030504020204" pitchFamily="34" charset="0"/>
              </a:rPr>
              <a:t>Turlings</a:t>
            </a:r>
            <a:r>
              <a:rPr lang="en-US" sz="1400" b="0" i="0" dirty="0">
                <a:solidFill>
                  <a:srgbClr val="1C1D1E"/>
                </a:solidFill>
                <a:effectLst/>
                <a:latin typeface="Open Sans" panose="020B0606030504020204" pitchFamily="34" charset="0"/>
              </a:rPr>
              <a:t> et al., </a:t>
            </a:r>
            <a:r>
              <a:rPr lang="en-US" sz="1400" b="1" i="0" u="none" strike="noStrike" dirty="0">
                <a:solidFill>
                  <a:srgbClr val="FFFFFF"/>
                </a:solidFill>
                <a:effectLst/>
                <a:latin typeface="Open Sans" panose="020B0606030504020204" pitchFamily="34" charset="0"/>
                <a:hlinkClick r:id="rId6"/>
              </a:rPr>
              <a:t>2004</a:t>
            </a:r>
            <a:r>
              <a:rPr lang="en-US" sz="1400" b="0" i="0" dirty="0">
                <a:solidFill>
                  <a:srgbClr val="1C1D1E"/>
                </a:solidFill>
                <a:effectLst/>
                <a:latin typeface="Open Sans" panose="020B0606030504020204" pitchFamily="34" charset="0"/>
              </a:rPr>
              <a:t>)</a:t>
            </a:r>
            <a:endParaRPr lang="en-US" sz="1400" dirty="0"/>
          </a:p>
        </p:txBody>
      </p:sp>
      <p:pic>
        <p:nvPicPr>
          <p:cNvPr id="8194" name="Picture 2" descr="Y-tube insect olfactometer for ticks and mites in Delhi, Bhubaneshwar ...">
            <a:extLst>
              <a:ext uri="{FF2B5EF4-FFF2-40B4-BE49-F238E27FC236}">
                <a16:creationId xmlns:a16="http://schemas.microsoft.com/office/drawing/2014/main" id="{ADAC1D0A-1D6D-DF8A-D8DD-B344AC09A6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1013" y="1254890"/>
            <a:ext cx="3678865" cy="21969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2605D2C-7E8F-2C88-FA1B-B2860CD17947}"/>
              </a:ext>
            </a:extLst>
          </p:cNvPr>
          <p:cNvPicPr>
            <a:picLocks noChangeAspect="1"/>
          </p:cNvPicPr>
          <p:nvPr/>
        </p:nvPicPr>
        <p:blipFill>
          <a:blip r:embed="rId8"/>
          <a:stretch>
            <a:fillRect/>
          </a:stretch>
        </p:blipFill>
        <p:spPr>
          <a:xfrm>
            <a:off x="7581013" y="3998475"/>
            <a:ext cx="4210493" cy="2284756"/>
          </a:xfrm>
          <a:prstGeom prst="rect">
            <a:avLst/>
          </a:prstGeom>
        </p:spPr>
      </p:pic>
      <p:sp>
        <p:nvSpPr>
          <p:cNvPr id="34" name="Title 1">
            <a:extLst>
              <a:ext uri="{FF2B5EF4-FFF2-40B4-BE49-F238E27FC236}">
                <a16:creationId xmlns:a16="http://schemas.microsoft.com/office/drawing/2014/main" id="{0496B0C9-166A-B614-666A-3A5DE2249041}"/>
              </a:ext>
            </a:extLst>
          </p:cNvPr>
          <p:cNvSpPr txBox="1">
            <a:spLocks/>
          </p:cNvSpPr>
          <p:nvPr/>
        </p:nvSpPr>
        <p:spPr>
          <a:xfrm>
            <a:off x="8511064" y="3619561"/>
            <a:ext cx="2518751" cy="37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4-way olfactometer</a:t>
            </a:r>
          </a:p>
        </p:txBody>
      </p:sp>
    </p:spTree>
    <p:extLst>
      <p:ext uri="{BB962C8B-B14F-4D97-AF65-F5344CB8AC3E}">
        <p14:creationId xmlns:p14="http://schemas.microsoft.com/office/powerpoint/2010/main" val="372835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5ADB-FADA-676D-370A-62BCE89F897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45E11A-6CAB-F73F-040E-957F28A00121}"/>
              </a:ext>
            </a:extLst>
          </p:cNvPr>
          <p:cNvSpPr txBox="1"/>
          <p:nvPr/>
        </p:nvSpPr>
        <p:spPr>
          <a:xfrm>
            <a:off x="154982" y="277051"/>
            <a:ext cx="10597242" cy="523220"/>
          </a:xfrm>
          <a:prstGeom prst="rect">
            <a:avLst/>
          </a:prstGeom>
          <a:noFill/>
        </p:spPr>
        <p:txBody>
          <a:bodyPr wrap="square">
            <a:spAutoFit/>
          </a:bodyPr>
          <a:lstStyle/>
          <a:p>
            <a:pPr algn="just"/>
            <a:r>
              <a:rPr lang="en-US" sz="2800" b="1" dirty="0">
                <a:effectLst/>
                <a:ea typeface="Calibri" panose="020F0502020204030204" pitchFamily="34" charset="0"/>
                <a:cs typeface="Calibri" panose="020F0502020204030204" pitchFamily="34" charset="0"/>
              </a:rPr>
              <a:t>Insect olfaction/chemosensory in SWD monitoring and IPM</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7F52702-4893-885C-C5E8-3A9292FD5A91}"/>
              </a:ext>
            </a:extLst>
          </p:cNvPr>
          <p:cNvSpPr txBox="1"/>
          <p:nvPr/>
        </p:nvSpPr>
        <p:spPr>
          <a:xfrm>
            <a:off x="308344" y="837485"/>
            <a:ext cx="6156251" cy="4667945"/>
          </a:xfrm>
          <a:prstGeom prst="rect">
            <a:avLst/>
          </a:prstGeom>
          <a:noFill/>
        </p:spPr>
        <p:txBody>
          <a:bodyPr wrap="square">
            <a:spAutoFit/>
          </a:bodyPr>
          <a:lstStyle/>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Monitoring presence, activity and population density.</a:t>
            </a:r>
          </a:p>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Attractive baits (Attract, trap-kill control ).</a:t>
            </a:r>
          </a:p>
          <a:p>
            <a:pPr marL="342900" indent="-342900">
              <a:lnSpc>
                <a:spcPct val="114000"/>
              </a:lnSpc>
              <a:spcAft>
                <a:spcPts val="600"/>
              </a:spcAft>
              <a:buFont typeface="Arial" panose="020B0604020202020204" pitchFamily="34" charset="0"/>
              <a:buChar char="•"/>
            </a:pPr>
            <a:r>
              <a:rPr lang="en-US" sz="2000" dirty="0">
                <a:solidFill>
                  <a:srgbClr val="222222"/>
                </a:solidFill>
                <a:latin typeface="Calibri" panose="020F0502020204030204" pitchFamily="34" charset="0"/>
                <a:ea typeface="Calibri" panose="020F0502020204030204" pitchFamily="34" charset="0"/>
                <a:cs typeface="Calibri" panose="020F0502020204030204" pitchFamily="34" charset="0"/>
              </a:rPr>
              <a:t>SWD f</a:t>
            </a:r>
            <a:r>
              <a:rPr lang="en-US"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eeds on ‘yeast-laden’ fruits and is attracted to fermentation products: Apple Cider Vinegar (ACV) or wine/vinegar mixture</a:t>
            </a:r>
            <a:r>
              <a:rPr lang="en-US" sz="2000" dirty="0">
                <a:solidFill>
                  <a:srgbClr val="222222"/>
                </a:solidFill>
                <a:latin typeface="Calibri" panose="020F0502020204030204" pitchFamily="34" charset="0"/>
                <a:ea typeface="Calibri" panose="020F0502020204030204" pitchFamily="34" charset="0"/>
                <a:cs typeface="Calibri" panose="020F0502020204030204" pitchFamily="34" charset="0"/>
              </a:rPr>
              <a:t>.</a:t>
            </a:r>
            <a:endParaRPr lang="en-US"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Need for species specificity: most catches include other Drosophila </a:t>
            </a:r>
            <a:r>
              <a:rPr lang="en-US" sz="2000" dirty="0" err="1">
                <a:latin typeface="Calibri" panose="020F0502020204030204" pitchFamily="34" charset="0"/>
                <a:ea typeface="Calibri" panose="020F0502020204030204" pitchFamily="34" charset="0"/>
                <a:cs typeface="Calibri" panose="020F0502020204030204" pitchFamily="34" charset="0"/>
              </a:rPr>
              <a:t>spp</a:t>
            </a:r>
            <a:r>
              <a:rPr lang="en-US" sz="2000" dirty="0">
                <a:latin typeface="Calibri" panose="020F0502020204030204" pitchFamily="34" charset="0"/>
                <a:ea typeface="Calibri" panose="020F0502020204030204" pitchFamily="34" charset="0"/>
                <a:cs typeface="Calibri" panose="020F0502020204030204" pitchFamily="34" charset="0"/>
              </a:rPr>
              <a:t> and non-target insects.</a:t>
            </a:r>
          </a:p>
          <a:p>
            <a:pPr marL="342900" indent="-342900">
              <a:lnSpc>
                <a:spcPct val="114000"/>
              </a:lnSpc>
              <a:spcAft>
                <a:spcPts val="600"/>
              </a:spcAft>
              <a:buFont typeface="Arial" panose="020B0604020202020204" pitchFamily="34" charset="0"/>
              <a:buChar char="•"/>
            </a:pPr>
            <a:r>
              <a:rPr lang="en-US" sz="2000" b="0" i="0" dirty="0">
                <a:solidFill>
                  <a:srgbClr val="222222"/>
                </a:solidFill>
                <a:effectLst/>
                <a:latin typeface="Arial" panose="020B0604020202020204" pitchFamily="34" charset="0"/>
              </a:rPr>
              <a:t>RNA interference (RNAi) pesticides developed as a novel pest management strategy (dsRNA target genes).</a:t>
            </a:r>
          </a:p>
          <a:p>
            <a:pPr marL="342900" indent="-342900">
              <a:lnSpc>
                <a:spcPct val="114000"/>
              </a:lnSpc>
              <a:spcAft>
                <a:spcPts val="600"/>
              </a:spcAft>
              <a:buFont typeface="Arial" panose="020B0604020202020204" pitchFamily="34" charset="0"/>
              <a:buChar char="•"/>
            </a:pPr>
            <a:r>
              <a:rPr lang="en-US" sz="2000" dirty="0"/>
              <a:t>RNAi yeast formulations selectively target SWD without affecting beneficial insects (</a:t>
            </a:r>
            <a:r>
              <a:rPr lang="en-US" sz="2000" b="0" i="0" dirty="0">
                <a:solidFill>
                  <a:srgbClr val="222222"/>
                </a:solidFill>
                <a:effectLst/>
                <a:latin typeface="Arial" panose="020B0604020202020204" pitchFamily="34" charset="0"/>
              </a:rPr>
              <a:t>Rbfox.687).</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22FDDB7-6DFC-01D1-B9CD-19E4AAE102AB}"/>
              </a:ext>
            </a:extLst>
          </p:cNvPr>
          <p:cNvPicPr>
            <a:picLocks noChangeAspect="1"/>
          </p:cNvPicPr>
          <p:nvPr/>
        </p:nvPicPr>
        <p:blipFill>
          <a:blip r:embed="rId3"/>
          <a:stretch>
            <a:fillRect/>
          </a:stretch>
        </p:blipFill>
        <p:spPr>
          <a:xfrm>
            <a:off x="6638074" y="1032558"/>
            <a:ext cx="5111791" cy="1019526"/>
          </a:xfrm>
          <a:prstGeom prst="rect">
            <a:avLst/>
          </a:prstGeom>
        </p:spPr>
      </p:pic>
      <p:pic>
        <p:nvPicPr>
          <p:cNvPr id="10" name="Picture 9">
            <a:extLst>
              <a:ext uri="{FF2B5EF4-FFF2-40B4-BE49-F238E27FC236}">
                <a16:creationId xmlns:a16="http://schemas.microsoft.com/office/drawing/2014/main" id="{3286B345-866B-DEBC-F573-D18FFCAA083D}"/>
              </a:ext>
            </a:extLst>
          </p:cNvPr>
          <p:cNvPicPr>
            <a:picLocks noChangeAspect="1"/>
          </p:cNvPicPr>
          <p:nvPr/>
        </p:nvPicPr>
        <p:blipFill>
          <a:blip r:embed="rId4"/>
          <a:stretch>
            <a:fillRect/>
          </a:stretch>
        </p:blipFill>
        <p:spPr>
          <a:xfrm>
            <a:off x="6949611" y="2103309"/>
            <a:ext cx="4295553" cy="1769937"/>
          </a:xfrm>
          <a:prstGeom prst="rect">
            <a:avLst/>
          </a:prstGeom>
        </p:spPr>
      </p:pic>
      <p:pic>
        <p:nvPicPr>
          <p:cNvPr id="12" name="Picture 11">
            <a:extLst>
              <a:ext uri="{FF2B5EF4-FFF2-40B4-BE49-F238E27FC236}">
                <a16:creationId xmlns:a16="http://schemas.microsoft.com/office/drawing/2014/main" id="{A1CBCABE-4E04-D0C0-6ADD-04A151A67D97}"/>
              </a:ext>
            </a:extLst>
          </p:cNvPr>
          <p:cNvPicPr>
            <a:picLocks noChangeAspect="1"/>
          </p:cNvPicPr>
          <p:nvPr/>
        </p:nvPicPr>
        <p:blipFill>
          <a:blip r:embed="rId5"/>
          <a:stretch>
            <a:fillRect/>
          </a:stretch>
        </p:blipFill>
        <p:spPr>
          <a:xfrm>
            <a:off x="6638073" y="3924471"/>
            <a:ext cx="5111791" cy="2442650"/>
          </a:xfrm>
          <a:prstGeom prst="rect">
            <a:avLst/>
          </a:prstGeom>
        </p:spPr>
      </p:pic>
      <p:sp>
        <p:nvSpPr>
          <p:cNvPr id="16" name="TextBox 15">
            <a:extLst>
              <a:ext uri="{FF2B5EF4-FFF2-40B4-BE49-F238E27FC236}">
                <a16:creationId xmlns:a16="http://schemas.microsoft.com/office/drawing/2014/main" id="{C9C9ABF7-30AA-669D-97D9-2C226E95DEAA}"/>
              </a:ext>
            </a:extLst>
          </p:cNvPr>
          <p:cNvSpPr txBox="1"/>
          <p:nvPr/>
        </p:nvSpPr>
        <p:spPr>
          <a:xfrm>
            <a:off x="9516140" y="6233679"/>
            <a:ext cx="2675860" cy="347269"/>
          </a:xfrm>
          <a:prstGeom prst="rect">
            <a:avLst/>
          </a:prstGeom>
          <a:noFill/>
        </p:spPr>
        <p:txBody>
          <a:bodyPr wrap="square">
            <a:spAutoFit/>
          </a:bodyPr>
          <a:lstStyle/>
          <a:p>
            <a:r>
              <a:rPr lang="en-US" sz="1600" dirty="0">
                <a:solidFill>
                  <a:srgbClr val="222222"/>
                </a:solidFill>
                <a:latin typeface="Calibri" panose="020F0502020204030204" pitchFamily="34" charset="0"/>
                <a:ea typeface="Calibri" panose="020F0502020204030204" pitchFamily="34" charset="0"/>
                <a:cs typeface="Calibri" panose="020F0502020204030204" pitchFamily="34" charset="0"/>
              </a:rPr>
              <a:t>F</a:t>
            </a:r>
            <a:r>
              <a:rPr lang="en-US" sz="16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lies died over a 6-day period</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74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D7C67F-E3A3-5A7E-5F16-C736683ED417}"/>
              </a:ext>
            </a:extLst>
          </p:cNvPr>
          <p:cNvSpPr txBox="1"/>
          <p:nvPr/>
        </p:nvSpPr>
        <p:spPr>
          <a:xfrm>
            <a:off x="1144773" y="3118723"/>
            <a:ext cx="9958022" cy="1569660"/>
          </a:xfrm>
          <a:prstGeom prst="rect">
            <a:avLst/>
          </a:prstGeom>
          <a:noFill/>
        </p:spPr>
        <p:txBody>
          <a:bodyPr wrap="square">
            <a:spAutoFit/>
          </a:bodyPr>
          <a:lstStyle/>
          <a:p>
            <a:r>
              <a:rPr lang="en-US" sz="2400" b="1" dirty="0">
                <a:effectLst/>
                <a:latin typeface="Aptos" panose="020B0004020202020204" pitchFamily="34" charset="0"/>
                <a:ea typeface="Aptos" panose="020B0004020202020204" pitchFamily="34" charset="0"/>
                <a:cs typeface="Times New Roman" panose="02020603050405020304" pitchFamily="18" charset="0"/>
              </a:rPr>
              <a:t>Objective </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Determine the attractiveness of SWD sugar bait lures both in the field and laboratory. </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 Evaluate the effect of yeast on sugar bait attractiveness to SWD.</a:t>
            </a:r>
          </a:p>
        </p:txBody>
      </p:sp>
      <p:sp>
        <p:nvSpPr>
          <p:cNvPr id="7" name="TextBox 6">
            <a:extLst>
              <a:ext uri="{FF2B5EF4-FFF2-40B4-BE49-F238E27FC236}">
                <a16:creationId xmlns:a16="http://schemas.microsoft.com/office/drawing/2014/main" id="{5962303D-81BE-548C-16AC-6A5E6E7E05DC}"/>
              </a:ext>
            </a:extLst>
          </p:cNvPr>
          <p:cNvSpPr txBox="1"/>
          <p:nvPr/>
        </p:nvSpPr>
        <p:spPr>
          <a:xfrm>
            <a:off x="1144773" y="1230086"/>
            <a:ext cx="9745371" cy="1569660"/>
          </a:xfrm>
          <a:prstGeom prst="rect">
            <a:avLst/>
          </a:prstGeom>
          <a:noFill/>
        </p:spPr>
        <p:txBody>
          <a:bodyPr wrap="square">
            <a:spAutoFit/>
          </a:bodyPr>
          <a:lstStyle/>
          <a:p>
            <a:pPr algn="just"/>
            <a:r>
              <a:rPr lang="en-US" sz="2400" b="1" dirty="0">
                <a:effectLst/>
                <a:ea typeface="Calibri" panose="020F0502020204030204" pitchFamily="34" charset="0"/>
                <a:cs typeface="Calibri" panose="020F0502020204030204" pitchFamily="34" charset="0"/>
              </a:rPr>
              <a:t>Aim</a:t>
            </a:r>
          </a:p>
          <a:p>
            <a:pPr algn="just"/>
            <a:r>
              <a:rPr lang="en-US" sz="2400" dirty="0">
                <a:effectLst/>
                <a:latin typeface="Calibri" panose="020F0502020204030204" pitchFamily="34" charset="0"/>
                <a:ea typeface="Calibri" panose="020F0502020204030204" pitchFamily="34" charset="0"/>
                <a:cs typeface="Calibri" panose="020F0502020204030204" pitchFamily="34" charset="0"/>
              </a:rPr>
              <a:t>Evaluate the efficacy of sugar bait lures combined with yeast in attracting SWD for infestation monitoring and </a:t>
            </a:r>
            <a:r>
              <a:rPr lang="en-US" sz="240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RNAi yeast feeding </a:t>
            </a:r>
            <a:r>
              <a:rPr lang="en-US" sz="2400" dirty="0">
                <a:effectLst/>
                <a:latin typeface="Calibri" panose="020F0502020204030204" pitchFamily="34" charset="0"/>
                <a:ea typeface="Calibri" panose="020F0502020204030204" pitchFamily="34" charset="0"/>
                <a:cs typeface="Calibri" panose="020F0502020204030204" pitchFamily="34" charset="0"/>
              </a:rPr>
              <a:t>in the field and laboratory.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61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7B59-F44D-D7B3-33D1-26575EE43FCF}"/>
              </a:ext>
            </a:extLst>
          </p:cNvPr>
          <p:cNvSpPr>
            <a:spLocks noGrp="1"/>
          </p:cNvSpPr>
          <p:nvPr>
            <p:ph type="title"/>
          </p:nvPr>
        </p:nvSpPr>
        <p:spPr>
          <a:xfrm>
            <a:off x="293697" y="306393"/>
            <a:ext cx="10879638" cy="652575"/>
          </a:xfrm>
        </p:spPr>
        <p:txBody>
          <a:bodyPr>
            <a:normAutofit/>
          </a:bodyPr>
          <a:lstStyle/>
          <a:p>
            <a:pPr algn="ctr"/>
            <a:r>
              <a:rPr lang="en-US" sz="2800" b="1" dirty="0"/>
              <a:t>Field experiments (Sept-Oct 2024) </a:t>
            </a:r>
          </a:p>
        </p:txBody>
      </p:sp>
      <p:pic>
        <p:nvPicPr>
          <p:cNvPr id="4" name="Picture 3" descr="A grassy field with trees in the background&#10;&#10;Description automatically generated with medium confidence">
            <a:extLst>
              <a:ext uri="{FF2B5EF4-FFF2-40B4-BE49-F238E27FC236}">
                <a16:creationId xmlns:a16="http://schemas.microsoft.com/office/drawing/2014/main" id="{FF13A8AD-D338-80D9-4650-10CB4A1D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87" y="3065000"/>
            <a:ext cx="3575901" cy="2384981"/>
          </a:xfrm>
          <a:prstGeom prst="rect">
            <a:avLst/>
          </a:prstGeom>
        </p:spPr>
      </p:pic>
      <p:pic>
        <p:nvPicPr>
          <p:cNvPr id="11" name="Picture 10" descr="A picture containing grass, outdoor&#10;&#10;Description automatically generated">
            <a:extLst>
              <a:ext uri="{FF2B5EF4-FFF2-40B4-BE49-F238E27FC236}">
                <a16:creationId xmlns:a16="http://schemas.microsoft.com/office/drawing/2014/main" id="{9B343A35-942A-DE02-F4CF-B61FC8B61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292" y="3066176"/>
            <a:ext cx="2911358" cy="2384980"/>
          </a:xfrm>
          <a:prstGeom prst="rect">
            <a:avLst/>
          </a:prstGeom>
        </p:spPr>
      </p:pic>
      <p:pic>
        <p:nvPicPr>
          <p:cNvPr id="9" name="Picture 8" descr="A hand holding a red rectangular object&#10;&#10;Description automatically generated with low confidence">
            <a:extLst>
              <a:ext uri="{FF2B5EF4-FFF2-40B4-BE49-F238E27FC236}">
                <a16:creationId xmlns:a16="http://schemas.microsoft.com/office/drawing/2014/main" id="{85796DB2-26DD-5ECC-42A4-3ED29C4DA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76" y="4458282"/>
            <a:ext cx="743774" cy="991699"/>
          </a:xfrm>
          <a:prstGeom prst="rect">
            <a:avLst/>
          </a:prstGeom>
        </p:spPr>
      </p:pic>
      <p:pic>
        <p:nvPicPr>
          <p:cNvPr id="15" name="Picture 14" descr="A picture containing grass, outdoor, sky, hydrant&#10;&#10;Description automatically generated">
            <a:extLst>
              <a:ext uri="{FF2B5EF4-FFF2-40B4-BE49-F238E27FC236}">
                <a16:creationId xmlns:a16="http://schemas.microsoft.com/office/drawing/2014/main" id="{CAEDF57D-DF48-0BE4-DD3A-D2815034A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958" y="3065000"/>
            <a:ext cx="3203883" cy="2384980"/>
          </a:xfrm>
          <a:prstGeom prst="rect">
            <a:avLst/>
          </a:prstGeom>
        </p:spPr>
      </p:pic>
      <p:sp>
        <p:nvSpPr>
          <p:cNvPr id="17" name="TextBox 16">
            <a:extLst>
              <a:ext uri="{FF2B5EF4-FFF2-40B4-BE49-F238E27FC236}">
                <a16:creationId xmlns:a16="http://schemas.microsoft.com/office/drawing/2014/main" id="{53F51553-F62D-C665-97CE-90B2AD72AE94}"/>
              </a:ext>
            </a:extLst>
          </p:cNvPr>
          <p:cNvSpPr txBox="1"/>
          <p:nvPr/>
        </p:nvSpPr>
        <p:spPr>
          <a:xfrm>
            <a:off x="596083" y="5449980"/>
            <a:ext cx="3575901"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Elderberry farm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Cages with lures 20 -30 meters from Elderberry plants  </a:t>
            </a:r>
            <a:endParaRPr lang="en-US" dirty="0"/>
          </a:p>
        </p:txBody>
      </p:sp>
      <p:sp>
        <p:nvSpPr>
          <p:cNvPr id="18" name="TextBox 17">
            <a:extLst>
              <a:ext uri="{FF2B5EF4-FFF2-40B4-BE49-F238E27FC236}">
                <a16:creationId xmlns:a16="http://schemas.microsoft.com/office/drawing/2014/main" id="{C166ACC9-8C6E-9E95-F808-D44865B14B8A}"/>
              </a:ext>
            </a:extLst>
          </p:cNvPr>
          <p:cNvSpPr txBox="1"/>
          <p:nvPr/>
        </p:nvSpPr>
        <p:spPr>
          <a:xfrm>
            <a:off x="4463785" y="5467707"/>
            <a:ext cx="3264429"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South Farm (grape)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Yeast porches in test lures</a:t>
            </a:r>
            <a:endParaRPr lang="en-US" dirty="0"/>
          </a:p>
        </p:txBody>
      </p:sp>
      <p:sp>
        <p:nvSpPr>
          <p:cNvPr id="19" name="TextBox 18">
            <a:extLst>
              <a:ext uri="{FF2B5EF4-FFF2-40B4-BE49-F238E27FC236}">
                <a16:creationId xmlns:a16="http://schemas.microsoft.com/office/drawing/2014/main" id="{A06CF409-882E-1FF4-3029-23BA3208CA3A}"/>
              </a:ext>
            </a:extLst>
          </p:cNvPr>
          <p:cNvSpPr txBox="1"/>
          <p:nvPr/>
        </p:nvSpPr>
        <p:spPr>
          <a:xfrm>
            <a:off x="7728215" y="5558556"/>
            <a:ext cx="3631275"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Rocheport: Les Bourgeois Vineyards (grape)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BG sentinel 2 Traps</a:t>
            </a:r>
            <a:endParaRPr lang="en-US" dirty="0"/>
          </a:p>
        </p:txBody>
      </p:sp>
      <p:graphicFrame>
        <p:nvGraphicFramePr>
          <p:cNvPr id="21" name="Table 20">
            <a:extLst>
              <a:ext uri="{FF2B5EF4-FFF2-40B4-BE49-F238E27FC236}">
                <a16:creationId xmlns:a16="http://schemas.microsoft.com/office/drawing/2014/main" id="{31FCE545-4EB4-FC54-D191-91513A9B31EA}"/>
              </a:ext>
            </a:extLst>
          </p:cNvPr>
          <p:cNvGraphicFramePr>
            <a:graphicFrameLocks noGrp="1"/>
          </p:cNvGraphicFramePr>
          <p:nvPr>
            <p:extLst>
              <p:ext uri="{D42A27DB-BD31-4B8C-83A1-F6EECF244321}">
                <p14:modId xmlns:p14="http://schemas.microsoft.com/office/powerpoint/2010/main" val="2417567586"/>
              </p:ext>
            </p:extLst>
          </p:nvPr>
        </p:nvGraphicFramePr>
        <p:xfrm>
          <a:off x="687987" y="958968"/>
          <a:ext cx="10671503" cy="1997456"/>
        </p:xfrm>
        <a:graphic>
          <a:graphicData uri="http://schemas.openxmlformats.org/drawingml/2006/table">
            <a:tbl>
              <a:tblPr firstRow="1" firstCol="1" bandRow="1"/>
              <a:tblGrid>
                <a:gridCol w="6568396">
                  <a:extLst>
                    <a:ext uri="{9D8B030D-6E8A-4147-A177-3AD203B41FA5}">
                      <a16:colId xmlns:a16="http://schemas.microsoft.com/office/drawing/2014/main" val="379716200"/>
                    </a:ext>
                  </a:extLst>
                </a:gridCol>
                <a:gridCol w="4103107">
                  <a:extLst>
                    <a:ext uri="{9D8B030D-6E8A-4147-A177-3AD203B41FA5}">
                      <a16:colId xmlns:a16="http://schemas.microsoft.com/office/drawing/2014/main" val="2702092964"/>
                    </a:ext>
                  </a:extLst>
                </a:gridCol>
              </a:tblGrid>
              <a:tr h="0">
                <a:tc gridSpan="2">
                  <a:txBody>
                    <a:bodyPr/>
                    <a:lstStyle/>
                    <a:p>
                      <a:pPr marL="0" marR="0">
                        <a:lnSpc>
                          <a:spcPct val="107000"/>
                        </a:lnSpc>
                        <a:spcBef>
                          <a:spcPts val="0"/>
                        </a:spcBef>
                        <a:spcAft>
                          <a:spcPts val="0"/>
                        </a:spcAft>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Tested lures </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164784248"/>
                  </a:ext>
                </a:extLst>
              </a:tr>
              <a:tr h="0">
                <a:tc>
                  <a:txBody>
                    <a:bodyPr/>
                    <a:lstStyle/>
                    <a:p>
                      <a:pPr marL="342900" marR="0" lvl="0" indent="-342900">
                        <a:lnSpc>
                          <a:spcPct val="107000"/>
                        </a:lnSpc>
                        <a:spcBef>
                          <a:spcPts val="0"/>
                        </a:spcBef>
                        <a:spcAft>
                          <a:spcPts val="0"/>
                        </a:spcAft>
                        <a:buFont typeface="+mj-lt"/>
                        <a:buAutoNum type="arabicParenR"/>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Water + yeast</a:t>
                      </a:r>
                    </a:p>
                    <a:p>
                      <a:pPr marL="342900" marR="0" lvl="0" indent="-342900">
                        <a:lnSpc>
                          <a:spcPct val="107000"/>
                        </a:lnSpc>
                        <a:spcBef>
                          <a:spcPts val="0"/>
                        </a:spcBef>
                        <a:spcAft>
                          <a:spcPts val="0"/>
                        </a:spcAft>
                        <a:buFont typeface="+mj-lt"/>
                        <a:buAutoNum type="arabicParenR"/>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Coke + yeast</a:t>
                      </a:r>
                    </a:p>
                    <a:p>
                      <a:pPr marL="342900" marR="0" lvl="0" indent="-342900" algn="l" defTabSz="914400" rtl="0" eaLnBrk="1" fontAlgn="auto" latinLnBrk="0" hangingPunct="1">
                        <a:lnSpc>
                          <a:spcPct val="107000"/>
                        </a:lnSpc>
                        <a:spcBef>
                          <a:spcPts val="0"/>
                        </a:spcBef>
                        <a:spcAft>
                          <a:spcPts val="0"/>
                        </a:spcAft>
                        <a:buClrTx/>
                        <a:buSzTx/>
                        <a:buFont typeface="+mj-lt"/>
                        <a:buAutoNum type="arabicParenR"/>
                        <a:tabLst>
                          <a:tab pos="457200" algn="l"/>
                        </a:tabLst>
                        <a:defRP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Cherry juice</a:t>
                      </a:r>
                    </a:p>
                    <a:p>
                      <a:pPr marL="342900" marR="0" lvl="0" indent="-342900">
                        <a:lnSpc>
                          <a:spcPct val="107000"/>
                        </a:lnSpc>
                        <a:spcBef>
                          <a:spcPts val="0"/>
                        </a:spcBef>
                        <a:spcAft>
                          <a:spcPts val="0"/>
                        </a:spcAft>
                        <a:buFont typeface="+mj-lt"/>
                        <a:buAutoNum type="arabicParenR"/>
                        <a:tabLst>
                          <a:tab pos="457200" algn="l"/>
                        </a:tabLst>
                      </a:pP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commercial SWD lure (Positive control)</a:t>
                      </a:r>
                    </a:p>
                  </a:txBody>
                  <a:tcPr marL="68580" marR="68580" marT="0" marB="0">
                    <a:lnL>
                      <a:noFill/>
                    </a:lnL>
                    <a:lnR>
                      <a:noFill/>
                    </a:lnR>
                    <a:lnT>
                      <a:noFill/>
                    </a:lnT>
                    <a:lnB>
                      <a:noFill/>
                    </a:lnB>
                    <a:noFill/>
                  </a:tcPr>
                </a:tc>
                <a:tc>
                  <a:txBody>
                    <a:bodyPr/>
                    <a:lstStyle/>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5) Coke + yeast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 Water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7) Water + yeast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8) Water (Negative control)</a:t>
                      </a:r>
                    </a:p>
                    <a:p>
                      <a:pPr marL="0" marR="0">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2177478"/>
                  </a:ext>
                </a:extLst>
              </a:tr>
            </a:tbl>
          </a:graphicData>
        </a:graphic>
      </p:graphicFrame>
    </p:spTree>
    <p:extLst>
      <p:ext uri="{BB962C8B-B14F-4D97-AF65-F5344CB8AC3E}">
        <p14:creationId xmlns:p14="http://schemas.microsoft.com/office/powerpoint/2010/main" val="13040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4024-2900-AE17-189B-951E6498A0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0003E55-CFF4-52F1-59B8-AE5042A2A1AA}"/>
              </a:ext>
            </a:extLst>
          </p:cNvPr>
          <p:cNvSpPr>
            <a:spLocks noChangeArrowheads="1"/>
          </p:cNvSpPr>
          <p:nvPr/>
        </p:nvSpPr>
        <p:spPr bwMode="auto">
          <a:xfrm>
            <a:off x="457199" y="1099733"/>
            <a:ext cx="11125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ea typeface="Calibri" panose="020F0502020204030204" pitchFamily="34" charset="0"/>
                <a:cs typeface="Calibri" panose="020F0502020204030204" pitchFamily="34" charset="0"/>
              </a:rPr>
              <a:t>E</a:t>
            </a:r>
            <a:r>
              <a:rPr lang="en-US" sz="2000" dirty="0">
                <a:effectLst/>
                <a:latin typeface="Calibri" panose="020F0502020204030204" pitchFamily="34" charset="0"/>
                <a:ea typeface="Calibri" panose="020F0502020204030204" pitchFamily="34" charset="0"/>
                <a:cs typeface="Calibri" panose="020F0502020204030204" pitchFamily="34" charset="0"/>
              </a:rPr>
              <a:t>ffects of study site, sex, week of collection and test lure on trapping rates (lure potential) of SWD</a:t>
            </a:r>
            <a:endPar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angle 1">
            <a:extLst>
              <a:ext uri="{FF2B5EF4-FFF2-40B4-BE49-F238E27FC236}">
                <a16:creationId xmlns:a16="http://schemas.microsoft.com/office/drawing/2014/main" id="{A6CA8DF5-067C-5A0D-8ECF-2F22BBD8F893}"/>
              </a:ext>
            </a:extLst>
          </p:cNvPr>
          <p:cNvSpPr>
            <a:spLocks noChangeArrowheads="1"/>
          </p:cNvSpPr>
          <p:nvPr/>
        </p:nvSpPr>
        <p:spPr bwMode="auto">
          <a:xfrm>
            <a:off x="457199" y="240579"/>
            <a:ext cx="103958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Results: Effect of experimental factors on SWD trapping rates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6DCCF7BD-E06C-A435-A386-802D338E0809}"/>
              </a:ext>
            </a:extLst>
          </p:cNvPr>
          <p:cNvSpPr txBox="1"/>
          <p:nvPr/>
        </p:nvSpPr>
        <p:spPr>
          <a:xfrm>
            <a:off x="805542" y="5050381"/>
            <a:ext cx="10580916" cy="707886"/>
          </a:xfrm>
          <a:prstGeom prst="rect">
            <a:avLst/>
          </a:prstGeom>
          <a:noFill/>
        </p:spPr>
        <p:txBody>
          <a:bodyPr wrap="square">
            <a:spAutoFit/>
          </a:bodyPr>
          <a:lstStyle/>
          <a:p>
            <a:pPr marL="285750" indent="-285750">
              <a:buFont typeface="Arial" panose="020B0604020202020204" pitchFamily="34" charset="0"/>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SWD sex, study site and week of collection had no effect on trapping rates (P &gt; 0.005)</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Tested lures are the main determinants for SWD trapping rates </a:t>
            </a:r>
            <a:r>
              <a:rPr lang="en-US" altLang="en-US" sz="2000" dirty="0">
                <a:latin typeface="Calibri" panose="020F0502020204030204" pitchFamily="34" charset="0"/>
                <a:ea typeface="Calibri" panose="020F0502020204030204" pitchFamily="34" charset="0"/>
                <a:cs typeface="Calibri" panose="020F0502020204030204" pitchFamily="34" charset="0"/>
              </a:rPr>
              <a:t>(P &lt; 0.005).</a:t>
            </a:r>
          </a:p>
        </p:txBody>
      </p:sp>
      <p:graphicFrame>
        <p:nvGraphicFramePr>
          <p:cNvPr id="3" name="Table 2">
            <a:extLst>
              <a:ext uri="{FF2B5EF4-FFF2-40B4-BE49-F238E27FC236}">
                <a16:creationId xmlns:a16="http://schemas.microsoft.com/office/drawing/2014/main" id="{99969FC6-9096-5154-A102-B0AA1CB6C9DB}"/>
              </a:ext>
            </a:extLst>
          </p:cNvPr>
          <p:cNvGraphicFramePr>
            <a:graphicFrameLocks noGrp="1"/>
          </p:cNvGraphicFramePr>
          <p:nvPr>
            <p:extLst>
              <p:ext uri="{D42A27DB-BD31-4B8C-83A1-F6EECF244321}">
                <p14:modId xmlns:p14="http://schemas.microsoft.com/office/powerpoint/2010/main" val="437199756"/>
              </p:ext>
            </p:extLst>
          </p:nvPr>
        </p:nvGraphicFramePr>
        <p:xfrm>
          <a:off x="1092505" y="1835778"/>
          <a:ext cx="7513505" cy="2834640"/>
        </p:xfrm>
        <a:graphic>
          <a:graphicData uri="http://schemas.openxmlformats.org/drawingml/2006/table">
            <a:tbl>
              <a:tblPr firstRow="1" firstCol="1" bandRow="1"/>
              <a:tblGrid>
                <a:gridCol w="1710767">
                  <a:extLst>
                    <a:ext uri="{9D8B030D-6E8A-4147-A177-3AD203B41FA5}">
                      <a16:colId xmlns:a16="http://schemas.microsoft.com/office/drawing/2014/main" val="90109789"/>
                    </a:ext>
                  </a:extLst>
                </a:gridCol>
                <a:gridCol w="393015">
                  <a:extLst>
                    <a:ext uri="{9D8B030D-6E8A-4147-A177-3AD203B41FA5}">
                      <a16:colId xmlns:a16="http://schemas.microsoft.com/office/drawing/2014/main" val="1188454218"/>
                    </a:ext>
                  </a:extLst>
                </a:gridCol>
                <a:gridCol w="1387108">
                  <a:extLst>
                    <a:ext uri="{9D8B030D-6E8A-4147-A177-3AD203B41FA5}">
                      <a16:colId xmlns:a16="http://schemas.microsoft.com/office/drawing/2014/main" val="2164367379"/>
                    </a:ext>
                  </a:extLst>
                </a:gridCol>
                <a:gridCol w="1109687">
                  <a:extLst>
                    <a:ext uri="{9D8B030D-6E8A-4147-A177-3AD203B41FA5}">
                      <a16:colId xmlns:a16="http://schemas.microsoft.com/office/drawing/2014/main" val="3388744469"/>
                    </a:ext>
                  </a:extLst>
                </a:gridCol>
                <a:gridCol w="1017213">
                  <a:extLst>
                    <a:ext uri="{9D8B030D-6E8A-4147-A177-3AD203B41FA5}">
                      <a16:colId xmlns:a16="http://schemas.microsoft.com/office/drawing/2014/main" val="3295406360"/>
                    </a:ext>
                  </a:extLst>
                </a:gridCol>
                <a:gridCol w="786028">
                  <a:extLst>
                    <a:ext uri="{9D8B030D-6E8A-4147-A177-3AD203B41FA5}">
                      <a16:colId xmlns:a16="http://schemas.microsoft.com/office/drawing/2014/main" val="1388070988"/>
                    </a:ext>
                  </a:extLst>
                </a:gridCol>
                <a:gridCol w="1109687">
                  <a:extLst>
                    <a:ext uri="{9D8B030D-6E8A-4147-A177-3AD203B41FA5}">
                      <a16:colId xmlns:a16="http://schemas.microsoft.com/office/drawing/2014/main" val="738473238"/>
                    </a:ext>
                  </a:extLst>
                </a:gridCol>
              </a:tblGrid>
              <a:tr h="184150">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Factor</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Df</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dirty="0" err="1">
                          <a:solidFill>
                            <a:srgbClr val="000000"/>
                          </a:solidFill>
                          <a:effectLst/>
                          <a:latin typeface="+mn-lt"/>
                          <a:ea typeface="Times New Roman" panose="02020603050405020304" pitchFamily="18" charset="0"/>
                          <a:cs typeface="Times New Roman" panose="02020603050405020304" pitchFamily="18" charset="0"/>
                        </a:rPr>
                        <a:t>SumsOfSqs</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MeanSqs</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F.Model</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R2</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Pr(&gt;F)</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123571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1.738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0.028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0.174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172350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site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1.919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0.031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0.145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929686817"/>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Test:Lure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2.855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0.951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13.461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0.654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00478191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week</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2</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1.555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0.217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01810946"/>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Sex:site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1.072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0.017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0.365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969682969"/>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Sex:Test lure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0.163</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0.054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0.769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0.037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0.601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1999167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Test lure:week</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0.904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351171555"/>
                  </a:ext>
                </a:extLst>
              </a:tr>
              <a:tr h="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Residuals</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0.777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0.178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gn="ctr">
                        <a:lnSpc>
                          <a:spcPct val="107000"/>
                        </a:lnSpc>
                      </a:pPr>
                      <a:endParaRPr lang="en-US" sz="1800" kern="100">
                        <a:effectLst/>
                        <a:latin typeface="+mn-lt"/>
                      </a:endParaRPr>
                    </a:p>
                  </a:txBody>
                  <a:tcPr marL="68580" marR="68580" marT="0" marB="0" anchor="b">
                    <a:lnL>
                      <a:noFill/>
                    </a:lnL>
                    <a:lnR>
                      <a:noFill/>
                    </a:lnR>
                    <a:lnT>
                      <a:noFill/>
                    </a:lnT>
                    <a:lnB>
                      <a:noFill/>
                    </a:lnB>
                    <a:noFill/>
                  </a:tcPr>
                </a:tc>
                <a:tc>
                  <a:txBody>
                    <a:bodyPr/>
                    <a:lstStyle/>
                    <a:p>
                      <a:pPr algn="l">
                        <a:lnSpc>
                          <a:spcPct val="107000"/>
                        </a:lnSpc>
                      </a:pPr>
                      <a:endParaRPr lang="en-US" sz="1800" kern="100" dirty="0">
                        <a:effectLst/>
                        <a:latin typeface="+mn-lt"/>
                      </a:endParaRPr>
                    </a:p>
                  </a:txBody>
                  <a:tcPr marL="68580" marR="68580" marT="0" marB="0" anchor="b">
                    <a:lnL>
                      <a:noFill/>
                    </a:lnL>
                    <a:lnR>
                      <a:noFill/>
                    </a:lnR>
                    <a:lnT>
                      <a:noFill/>
                    </a:lnT>
                    <a:lnB>
                      <a:noFill/>
                    </a:lnB>
                    <a:noFill/>
                  </a:tcPr>
                </a:tc>
                <a:extLst>
                  <a:ext uri="{0D108BD9-81ED-4DB2-BD59-A6C34878D82A}">
                    <a16:rowId xmlns:a16="http://schemas.microsoft.com/office/drawing/2014/main" val="3277301010"/>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Total</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23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4.361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dirty="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dirty="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839447"/>
                  </a:ext>
                </a:extLst>
              </a:tr>
            </a:tbl>
          </a:graphicData>
        </a:graphic>
      </p:graphicFrame>
      <p:sp>
        <p:nvSpPr>
          <p:cNvPr id="4" name="TextBox 3">
            <a:extLst>
              <a:ext uri="{FF2B5EF4-FFF2-40B4-BE49-F238E27FC236}">
                <a16:creationId xmlns:a16="http://schemas.microsoft.com/office/drawing/2014/main" id="{1ED8774A-D1C4-9F0B-4746-B798DFB872E7}"/>
              </a:ext>
            </a:extLst>
          </p:cNvPr>
          <p:cNvSpPr txBox="1"/>
          <p:nvPr/>
        </p:nvSpPr>
        <p:spPr>
          <a:xfrm>
            <a:off x="8989238" y="2606767"/>
            <a:ext cx="239722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Permutation analysis: ADONIS</a:t>
            </a:r>
            <a:endParaRPr lang="en-US" dirty="0"/>
          </a:p>
        </p:txBody>
      </p:sp>
    </p:spTree>
    <p:extLst>
      <p:ext uri="{BB962C8B-B14F-4D97-AF65-F5344CB8AC3E}">
        <p14:creationId xmlns:p14="http://schemas.microsoft.com/office/powerpoint/2010/main" val="79325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77C2-C528-ED17-64B8-6B9DE99E5FBE}"/>
            </a:ext>
          </a:extLst>
        </p:cNvPr>
        <p:cNvGrpSpPr/>
        <p:nvPr/>
      </p:nvGrpSpPr>
      <p:grpSpPr>
        <a:xfrm>
          <a:off x="0" y="0"/>
          <a:ext cx="0" cy="0"/>
          <a:chOff x="0" y="0"/>
          <a:chExt cx="0" cy="0"/>
        </a:xfrm>
      </p:grpSpPr>
      <p:sp>
        <p:nvSpPr>
          <p:cNvPr id="8" name="Rectangle 1">
            <a:extLst>
              <a:ext uri="{FF2B5EF4-FFF2-40B4-BE49-F238E27FC236}">
                <a16:creationId xmlns:a16="http://schemas.microsoft.com/office/drawing/2014/main" id="{17E2F56E-F267-3349-FAE8-A3072348FD30}"/>
              </a:ext>
            </a:extLst>
          </p:cNvPr>
          <p:cNvSpPr>
            <a:spLocks noChangeArrowheads="1"/>
          </p:cNvSpPr>
          <p:nvPr/>
        </p:nvSpPr>
        <p:spPr bwMode="auto">
          <a:xfrm>
            <a:off x="457199" y="240579"/>
            <a:ext cx="103958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Results: Effect of test lures on SWD trapping rates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0FF7C979-F341-ADEC-FFF2-882E5ACCE219}"/>
              </a:ext>
            </a:extLst>
          </p:cNvPr>
          <p:cNvPicPr>
            <a:picLocks noChangeAspect="1"/>
          </p:cNvPicPr>
          <p:nvPr/>
        </p:nvPicPr>
        <p:blipFill>
          <a:blip r:embed="rId3"/>
          <a:stretch>
            <a:fillRect/>
          </a:stretch>
        </p:blipFill>
        <p:spPr>
          <a:xfrm>
            <a:off x="385685" y="972186"/>
            <a:ext cx="5361140" cy="3531263"/>
          </a:xfrm>
          <a:prstGeom prst="rect">
            <a:avLst/>
          </a:prstGeom>
        </p:spPr>
      </p:pic>
      <p:pic>
        <p:nvPicPr>
          <p:cNvPr id="18" name="Picture 17">
            <a:extLst>
              <a:ext uri="{FF2B5EF4-FFF2-40B4-BE49-F238E27FC236}">
                <a16:creationId xmlns:a16="http://schemas.microsoft.com/office/drawing/2014/main" id="{58B0D9B1-5E94-9142-1535-F73EBF8480C1}"/>
              </a:ext>
            </a:extLst>
          </p:cNvPr>
          <p:cNvPicPr>
            <a:picLocks noChangeAspect="1"/>
          </p:cNvPicPr>
          <p:nvPr/>
        </p:nvPicPr>
        <p:blipFill>
          <a:blip r:embed="rId4"/>
          <a:stretch>
            <a:fillRect/>
          </a:stretch>
        </p:blipFill>
        <p:spPr>
          <a:xfrm>
            <a:off x="5746825" y="972186"/>
            <a:ext cx="4917631" cy="3610312"/>
          </a:xfrm>
          <a:prstGeom prst="rect">
            <a:avLst/>
          </a:prstGeom>
        </p:spPr>
      </p:pic>
      <p:sp>
        <p:nvSpPr>
          <p:cNvPr id="20" name="Rectangle 1">
            <a:extLst>
              <a:ext uri="{FF2B5EF4-FFF2-40B4-BE49-F238E27FC236}">
                <a16:creationId xmlns:a16="http://schemas.microsoft.com/office/drawing/2014/main" id="{F990CFDB-DB7B-C77E-8C5C-7B1BB2FCF854}"/>
              </a:ext>
            </a:extLst>
          </p:cNvPr>
          <p:cNvSpPr>
            <a:spLocks noChangeArrowheads="1"/>
          </p:cNvSpPr>
          <p:nvPr/>
        </p:nvSpPr>
        <p:spPr bwMode="auto">
          <a:xfrm>
            <a:off x="457199" y="4889198"/>
            <a:ext cx="881439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2000" dirty="0" err="1">
                <a:latin typeface="Aptos" panose="020B0004020202020204" pitchFamily="34" charset="0"/>
                <a:ea typeface="Aptos" panose="020B0004020202020204" pitchFamily="34" charset="0"/>
                <a:cs typeface="Times New Roman" panose="02020603050405020304" pitchFamily="18" charset="0"/>
              </a:rPr>
              <a:t>Pherocon</a:t>
            </a:r>
            <a:r>
              <a:rPr lang="en-US" altLang="en-US" sz="2000" dirty="0">
                <a:latin typeface="Aptos" panose="020B0004020202020204" pitchFamily="34" charset="0"/>
                <a:ea typeface="Aptos" panose="020B0004020202020204" pitchFamily="34" charset="0"/>
                <a:cs typeface="Times New Roman" panose="02020603050405020304" pitchFamily="18" charset="0"/>
              </a:rPr>
              <a:t> lure recorded highest SWD trapping rates compared to cherry juice (p = 0.011), coke +yeast (0.029), and coke +yeast + lure (p = 0.033).</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No </a:t>
            </a:r>
            <a:r>
              <a:rPr lang="en-US" altLang="en-US" sz="2000" dirty="0">
                <a:latin typeface="Aptos" panose="020B0004020202020204" pitchFamily="34" charset="0"/>
                <a:cs typeface="Times New Roman" panose="02020603050405020304" pitchFamily="18" charset="0"/>
              </a:rPr>
              <a:t>difference in attractiveness of sugar baits.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No effect of yeast on sugar baits.</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06EF6C3-B8E5-EB05-CE50-241C14C6AA70}"/>
              </a:ext>
            </a:extLst>
          </p:cNvPr>
          <p:cNvSpPr txBox="1"/>
          <p:nvPr/>
        </p:nvSpPr>
        <p:spPr>
          <a:xfrm>
            <a:off x="9577528" y="3134872"/>
            <a:ext cx="2173856" cy="1754326"/>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Treatments with no trapped SWD:</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Water  </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Water + Yeast</a:t>
            </a:r>
          </a:p>
          <a:p>
            <a:pPr marL="285750" indent="-285750">
              <a:buFont typeface="Wingdings" panose="05000000000000000000" pitchFamily="2" charset="2"/>
              <a:buChar char="ü"/>
            </a:pPr>
            <a:r>
              <a:rPr lang="en-US" dirty="0" err="1">
                <a:latin typeface="Calibri" panose="020F0502020204030204" pitchFamily="34" charset="0"/>
                <a:ea typeface="Calibri" panose="020F0502020204030204" pitchFamily="34" charset="0"/>
                <a:cs typeface="Calibri" panose="020F0502020204030204" pitchFamily="34" charset="0"/>
              </a:rPr>
              <a:t>Coke+yeast</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dirty="0" err="1">
                <a:latin typeface="Calibri" panose="020F0502020204030204" pitchFamily="34" charset="0"/>
                <a:ea typeface="Calibri" panose="020F0502020204030204" pitchFamily="34" charset="0"/>
                <a:cs typeface="Calibri" panose="020F0502020204030204" pitchFamily="34" charset="0"/>
              </a:rPr>
              <a:t>Water+yeast+lure</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79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1A15-6BF2-321F-6BFC-743A8ECF82CB}"/>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F347302E-72B1-8F91-1386-FB94161E78BD}"/>
              </a:ext>
            </a:extLst>
          </p:cNvPr>
          <p:cNvSpPr txBox="1">
            <a:spLocks/>
          </p:cNvSpPr>
          <p:nvPr/>
        </p:nvSpPr>
        <p:spPr>
          <a:xfrm>
            <a:off x="502145" y="181918"/>
            <a:ext cx="9284112" cy="6344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Laboratory bioassay treatments </a:t>
            </a:r>
          </a:p>
        </p:txBody>
      </p:sp>
      <p:sp>
        <p:nvSpPr>
          <p:cNvPr id="4" name="TextBox 3">
            <a:extLst>
              <a:ext uri="{FF2B5EF4-FFF2-40B4-BE49-F238E27FC236}">
                <a16:creationId xmlns:a16="http://schemas.microsoft.com/office/drawing/2014/main" id="{118F7AE2-56BB-54F3-B155-8A691C92B9C0}"/>
              </a:ext>
            </a:extLst>
          </p:cNvPr>
          <p:cNvSpPr txBox="1"/>
          <p:nvPr/>
        </p:nvSpPr>
        <p:spPr>
          <a:xfrm>
            <a:off x="692265" y="874455"/>
            <a:ext cx="10807470" cy="2531719"/>
          </a:xfrm>
          <a:prstGeom prst="rect">
            <a:avLst/>
          </a:prstGeom>
          <a:noFill/>
        </p:spPr>
        <p:txBody>
          <a:bodyPr wrap="square">
            <a:spAutoFit/>
          </a:bodyPr>
          <a:lstStyle/>
          <a:p>
            <a:pPr>
              <a:lnSpc>
                <a:spcPct val="114000"/>
              </a:lnSpc>
            </a:pPr>
            <a:r>
              <a:rPr lang="en-US" sz="2000" b="1" dirty="0">
                <a:latin typeface="Aptos" panose="020B0004020202020204" pitchFamily="34" charset="0"/>
                <a:ea typeface="Aptos" panose="020B0004020202020204" pitchFamily="34" charset="0"/>
                <a:cs typeface="Times New Roman" panose="02020603050405020304" pitchFamily="18" charset="0"/>
              </a:rPr>
              <a:t>6 Treatments will be tested</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 + 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 + Inactive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 + 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 + Inactive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a:t>
            </a:r>
          </a:p>
        </p:txBody>
      </p:sp>
      <p:sp>
        <p:nvSpPr>
          <p:cNvPr id="3" name="TextBox 2">
            <a:extLst>
              <a:ext uri="{FF2B5EF4-FFF2-40B4-BE49-F238E27FC236}">
                <a16:creationId xmlns:a16="http://schemas.microsoft.com/office/drawing/2014/main" id="{DE0C374E-C0B7-5C5E-830F-5A32E9A23DAF}"/>
              </a:ext>
            </a:extLst>
          </p:cNvPr>
          <p:cNvSpPr txBox="1"/>
          <p:nvPr/>
        </p:nvSpPr>
        <p:spPr>
          <a:xfrm>
            <a:off x="692265" y="3736777"/>
            <a:ext cx="10567614" cy="777392"/>
          </a:xfrm>
          <a:prstGeom prst="rect">
            <a:avLst/>
          </a:prstGeom>
          <a:noFill/>
        </p:spPr>
        <p:txBody>
          <a:bodyPr wrap="square">
            <a:spAutoFit/>
          </a:bodyPr>
          <a:lstStyle/>
          <a:p>
            <a:pPr>
              <a:lnSpc>
                <a:spcPct val="114000"/>
              </a:lnSpc>
            </a:pPr>
            <a:r>
              <a:rPr lang="en-US" sz="2000" b="1" dirty="0"/>
              <a:t>Our goal</a:t>
            </a:r>
          </a:p>
          <a:p>
            <a:pPr>
              <a:lnSpc>
                <a:spcPct val="114000"/>
              </a:lnSpc>
            </a:pPr>
            <a:r>
              <a:rPr lang="en-US" sz="2000" dirty="0"/>
              <a:t>Whether adding yeast increases attractiveness verse control (Negative-water and Positive-ACV)</a:t>
            </a:r>
          </a:p>
        </p:txBody>
      </p:sp>
    </p:spTree>
    <p:extLst>
      <p:ext uri="{BB962C8B-B14F-4D97-AF65-F5344CB8AC3E}">
        <p14:creationId xmlns:p14="http://schemas.microsoft.com/office/powerpoint/2010/main" val="2667705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46417</TotalTime>
  <Words>1614</Words>
  <Application>Microsoft Office PowerPoint</Application>
  <PresentationFormat>Widescreen</PresentationFormat>
  <Paragraphs>364</Paragraphs>
  <Slides>15</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-apple-system</vt:lpstr>
      <vt:lpstr>Aptos</vt:lpstr>
      <vt:lpstr>Aptos Display</vt:lpstr>
      <vt:lpstr>Aptos Narrow</vt:lpstr>
      <vt:lpstr>Arial</vt:lpstr>
      <vt:lpstr>Calibri</vt:lpstr>
      <vt:lpstr>helvetica</vt:lpstr>
      <vt:lpstr>Helvetica Neue</vt:lpstr>
      <vt:lpstr>Noto Serif</vt:lpstr>
      <vt:lpstr>Open Sans</vt:lpstr>
      <vt:lpstr>Segoe UI</vt:lpstr>
      <vt:lpstr>Wingdings</vt:lpstr>
      <vt:lpstr>Office Theme</vt:lpstr>
      <vt:lpstr>Role of yeast in attractive sugar bait lures for Drosophila suzukii,  Spotted wing Drosophila (SWD)</vt:lpstr>
      <vt:lpstr>PowerPoint Presentation</vt:lpstr>
      <vt:lpstr>PowerPoint Presentation</vt:lpstr>
      <vt:lpstr>PowerPoint Presentation</vt:lpstr>
      <vt:lpstr>PowerPoint Presentation</vt:lpstr>
      <vt:lpstr>Field experiments (Sept-Oct 2024) </vt:lpstr>
      <vt:lpstr>PowerPoint Presentation</vt:lpstr>
      <vt:lpstr>PowerPoint Presentation</vt:lpstr>
      <vt:lpstr>PowerPoint Presentation</vt:lpstr>
      <vt:lpstr>Bioassay using olfactometer prototype </vt:lpstr>
      <vt:lpstr>Effect of lure treatments on SWD response</vt:lpstr>
      <vt:lpstr>Effect of active-yeast (A-Yeast) on SWD attraction by ACV: Prototype</vt:lpstr>
      <vt:lpstr>PowerPoint Presentation</vt:lpstr>
      <vt:lpstr>PowerPoint Presentation</vt:lpstr>
      <vt:lpstr>How does active and inactive yeast compare: Two-way olfactometer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Olumeh, Julius - REE-ARS</dc:creator>
  <cp:lastModifiedBy>Bhandari, Rishi (CTR) - REE-ARS</cp:lastModifiedBy>
  <cp:revision>6</cp:revision>
  <dcterms:created xsi:type="dcterms:W3CDTF">2024-09-25T16:15:22Z</dcterms:created>
  <dcterms:modified xsi:type="dcterms:W3CDTF">2025-09-16T14:56:18Z</dcterms:modified>
</cp:coreProperties>
</file>